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91"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39" d="100"/>
          <a:sy n="39" d="100"/>
        </p:scale>
        <p:origin x="940" y="5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jp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1371600" y="3188970"/>
            <a:ext cx="15544800" cy="216027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9600" b="0" i="0">
                <a:solidFill>
                  <a:schemeClr val="bg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2400" b="0" i="0">
                <a:solidFill>
                  <a:schemeClr val="bg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92929"/>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9600" b="0" i="0">
                <a:solidFill>
                  <a:schemeClr val="bg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10060300" y="2479039"/>
            <a:ext cx="4840605" cy="5574030"/>
          </a:xfrm>
          <a:prstGeom prst="rect">
            <a:avLst/>
          </a:prstGeom>
        </p:spPr>
        <p:txBody>
          <a:bodyPr wrap="square" lIns="0" tIns="0" rIns="0" bIns="0">
            <a:spAutoFit/>
          </a:bodyPr>
          <a:lstStyle>
            <a:lvl1pPr>
              <a:defRPr sz="2400" b="0" i="0">
                <a:solidFill>
                  <a:schemeClr val="bg1"/>
                </a:solidFill>
                <a:latin typeface="Verdana"/>
                <a:cs typeface="Verdana"/>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81818"/>
          </a:solidFill>
        </p:spPr>
        <p:txBody>
          <a:bodyPr wrap="square" lIns="0" tIns="0" rIns="0" bIns="0" rtlCol="0"/>
          <a:lstStyle/>
          <a:p>
            <a:endParaRPr/>
          </a:p>
        </p:txBody>
      </p:sp>
      <p:sp>
        <p:nvSpPr>
          <p:cNvPr id="17" name="bg object 17"/>
          <p:cNvSpPr/>
          <p:nvPr/>
        </p:nvSpPr>
        <p:spPr>
          <a:xfrm>
            <a:off x="0" y="2"/>
            <a:ext cx="3151505" cy="3151505"/>
          </a:xfrm>
          <a:custGeom>
            <a:avLst/>
            <a:gdLst/>
            <a:ahLst/>
            <a:cxnLst/>
            <a:rect l="l" t="t" r="r" b="b"/>
            <a:pathLst>
              <a:path w="3151505" h="3151505">
                <a:moveTo>
                  <a:pt x="0" y="3151401"/>
                </a:moveTo>
                <a:lnTo>
                  <a:pt x="0" y="3137931"/>
                </a:lnTo>
                <a:lnTo>
                  <a:pt x="3137931" y="0"/>
                </a:lnTo>
                <a:lnTo>
                  <a:pt x="3151401" y="0"/>
                </a:lnTo>
                <a:lnTo>
                  <a:pt x="0" y="3151401"/>
                </a:lnTo>
                <a:close/>
              </a:path>
            </a:pathLst>
          </a:custGeom>
          <a:solidFill>
            <a:srgbClr val="FFFFFF"/>
          </a:solidFill>
        </p:spPr>
        <p:txBody>
          <a:bodyPr wrap="square" lIns="0" tIns="0" rIns="0" bIns="0" rtlCol="0"/>
          <a:lstStyle/>
          <a:p>
            <a:endParaRPr/>
          </a:p>
        </p:txBody>
      </p:sp>
      <p:pic>
        <p:nvPicPr>
          <p:cNvPr id="18" name="bg object 18"/>
          <p:cNvPicPr/>
          <p:nvPr/>
        </p:nvPicPr>
        <p:blipFill>
          <a:blip r:embed="rId2" cstate="print"/>
          <a:stretch>
            <a:fillRect/>
          </a:stretch>
        </p:blipFill>
        <p:spPr>
          <a:xfrm>
            <a:off x="1028699" y="846605"/>
            <a:ext cx="1057274" cy="1428749"/>
          </a:xfrm>
          <a:prstGeom prst="rect">
            <a:avLst/>
          </a:prstGeom>
        </p:spPr>
      </p:pic>
      <p:sp>
        <p:nvSpPr>
          <p:cNvPr id="19" name="bg object 19"/>
          <p:cNvSpPr/>
          <p:nvPr/>
        </p:nvSpPr>
        <p:spPr>
          <a:xfrm>
            <a:off x="14526260" y="5918910"/>
            <a:ext cx="3761740" cy="4368165"/>
          </a:xfrm>
          <a:custGeom>
            <a:avLst/>
            <a:gdLst/>
            <a:ahLst/>
            <a:cxnLst/>
            <a:rect l="l" t="t" r="r" b="b"/>
            <a:pathLst>
              <a:path w="3761740" h="4368165">
                <a:moveTo>
                  <a:pt x="3761740" y="606361"/>
                </a:moveTo>
                <a:lnTo>
                  <a:pt x="0" y="4368089"/>
                </a:lnTo>
                <a:lnTo>
                  <a:pt x="13474" y="4368089"/>
                </a:lnTo>
                <a:lnTo>
                  <a:pt x="3761740" y="619836"/>
                </a:lnTo>
                <a:lnTo>
                  <a:pt x="3761740" y="606361"/>
                </a:lnTo>
                <a:close/>
              </a:path>
              <a:path w="3761740" h="4368165">
                <a:moveTo>
                  <a:pt x="3761740" y="0"/>
                </a:moveTo>
                <a:lnTo>
                  <a:pt x="2985986" y="775754"/>
                </a:lnTo>
                <a:lnTo>
                  <a:pt x="3066808" y="856576"/>
                </a:lnTo>
                <a:lnTo>
                  <a:pt x="3761740" y="161645"/>
                </a:lnTo>
                <a:lnTo>
                  <a:pt x="3761740" y="0"/>
                </a:lnTo>
                <a:close/>
              </a:path>
            </a:pathLst>
          </a:custGeom>
          <a:solidFill>
            <a:srgbClr val="FFFFFF"/>
          </a:solidFill>
        </p:spPr>
        <p:txBody>
          <a:bodyPr wrap="square" lIns="0" tIns="0" rIns="0" bIns="0" rtlCol="0"/>
          <a:lstStyle/>
          <a:p>
            <a:endParaRPr/>
          </a:p>
        </p:txBody>
      </p:sp>
      <p:pic>
        <p:nvPicPr>
          <p:cNvPr id="20" name="bg object 20"/>
          <p:cNvPicPr/>
          <p:nvPr/>
        </p:nvPicPr>
        <p:blipFill>
          <a:blip r:embed="rId3" cstate="print"/>
          <a:stretch>
            <a:fillRect/>
          </a:stretch>
        </p:blipFill>
        <p:spPr>
          <a:xfrm>
            <a:off x="16823061" y="6882788"/>
            <a:ext cx="514349" cy="409574"/>
          </a:xfrm>
          <a:prstGeom prst="rect">
            <a:avLst/>
          </a:prstGeom>
        </p:spPr>
      </p:pic>
      <p:pic>
        <p:nvPicPr>
          <p:cNvPr id="21" name="bg object 21"/>
          <p:cNvPicPr/>
          <p:nvPr/>
        </p:nvPicPr>
        <p:blipFill>
          <a:blip r:embed="rId4" cstate="print"/>
          <a:stretch>
            <a:fillRect/>
          </a:stretch>
        </p:blipFill>
        <p:spPr>
          <a:xfrm>
            <a:off x="15561485" y="8645428"/>
            <a:ext cx="876299" cy="704849"/>
          </a:xfrm>
          <a:prstGeom prst="rect">
            <a:avLst/>
          </a:prstGeom>
        </p:spPr>
      </p:pic>
      <p:pic>
        <p:nvPicPr>
          <p:cNvPr id="22" name="bg object 22"/>
          <p:cNvPicPr/>
          <p:nvPr/>
        </p:nvPicPr>
        <p:blipFill>
          <a:blip r:embed="rId5" cstate="print"/>
          <a:stretch>
            <a:fillRect/>
          </a:stretch>
        </p:blipFill>
        <p:spPr>
          <a:xfrm>
            <a:off x="2887033" y="3268423"/>
            <a:ext cx="12515849" cy="6076949"/>
          </a:xfrm>
          <a:prstGeom prst="rect">
            <a:avLst/>
          </a:prstGeom>
        </p:spPr>
      </p:pic>
      <p:sp>
        <p:nvSpPr>
          <p:cNvPr id="2" name="Holder 2"/>
          <p:cNvSpPr>
            <a:spLocks noGrp="1"/>
          </p:cNvSpPr>
          <p:nvPr>
            <p:ph type="title"/>
          </p:nvPr>
        </p:nvSpPr>
        <p:spPr/>
        <p:txBody>
          <a:bodyPr lIns="0" tIns="0" rIns="0" bIns="0"/>
          <a:lstStyle>
            <a:lvl1pPr>
              <a:defRPr sz="9600" b="0" i="0">
                <a:solidFill>
                  <a:schemeClr val="bg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5/23/2021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3"/>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81818"/>
          </a:solidFill>
        </p:spPr>
        <p:txBody>
          <a:bodyPr wrap="square" lIns="0" tIns="0" rIns="0" bIns="0" rtlCol="0"/>
          <a:lstStyle/>
          <a:p>
            <a:endParaRPr/>
          </a:p>
        </p:txBody>
      </p:sp>
      <p:sp>
        <p:nvSpPr>
          <p:cNvPr id="2" name="Holder 2"/>
          <p:cNvSpPr>
            <a:spLocks noGrp="1"/>
          </p:cNvSpPr>
          <p:nvPr>
            <p:ph type="title"/>
          </p:nvPr>
        </p:nvSpPr>
        <p:spPr>
          <a:xfrm>
            <a:off x="4677958" y="1133083"/>
            <a:ext cx="8932083" cy="1488439"/>
          </a:xfrm>
          <a:prstGeom prst="rect">
            <a:avLst/>
          </a:prstGeom>
        </p:spPr>
        <p:txBody>
          <a:bodyPr wrap="square" lIns="0" tIns="0" rIns="0" bIns="0">
            <a:spAutoFit/>
          </a:bodyPr>
          <a:lstStyle>
            <a:lvl1pPr>
              <a:defRPr sz="9600" b="0" i="0">
                <a:solidFill>
                  <a:schemeClr val="bg1"/>
                </a:solidFill>
                <a:latin typeface="Trebuchet MS"/>
                <a:cs typeface="Trebuchet MS"/>
              </a:defRPr>
            </a:lvl1pPr>
          </a:lstStyle>
          <a:p>
            <a:endParaRPr/>
          </a:p>
        </p:txBody>
      </p:sp>
      <p:sp>
        <p:nvSpPr>
          <p:cNvPr id="3" name="Holder 3"/>
          <p:cNvSpPr>
            <a:spLocks noGrp="1"/>
          </p:cNvSpPr>
          <p:nvPr>
            <p:ph type="body" idx="1"/>
          </p:nvPr>
        </p:nvSpPr>
        <p:spPr>
          <a:xfrm>
            <a:off x="3092154" y="4016053"/>
            <a:ext cx="12103690" cy="3797300"/>
          </a:xfrm>
          <a:prstGeom prst="rect">
            <a:avLst/>
          </a:prstGeom>
        </p:spPr>
        <p:txBody>
          <a:bodyPr wrap="square" lIns="0" tIns="0" rIns="0" bIns="0">
            <a:spAutoFit/>
          </a:bodyPr>
          <a:lstStyle>
            <a:lvl1pPr>
              <a:defRPr sz="2400" b="0" i="0">
                <a:solidFill>
                  <a:schemeClr val="bg1"/>
                </a:solidFill>
                <a:latin typeface="Verdana"/>
                <a:cs typeface="Verdana"/>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5/23/2021</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5989320" cy="5989320"/>
            <a:chOff x="0" y="0"/>
            <a:chExt cx="5989320" cy="5989320"/>
          </a:xfrm>
        </p:grpSpPr>
        <p:sp>
          <p:nvSpPr>
            <p:cNvPr id="3" name="object 3"/>
            <p:cNvSpPr/>
            <p:nvPr/>
          </p:nvSpPr>
          <p:spPr>
            <a:xfrm>
              <a:off x="0" y="0"/>
              <a:ext cx="5989320" cy="5989320"/>
            </a:xfrm>
            <a:custGeom>
              <a:avLst/>
              <a:gdLst/>
              <a:ahLst/>
              <a:cxnLst/>
              <a:rect l="l" t="t" r="r" b="b"/>
              <a:pathLst>
                <a:path w="5989320" h="5989320">
                  <a:moveTo>
                    <a:pt x="5266017" y="0"/>
                  </a:moveTo>
                  <a:lnTo>
                    <a:pt x="5010074" y="0"/>
                  </a:lnTo>
                  <a:lnTo>
                    <a:pt x="3661587" y="1348498"/>
                  </a:lnTo>
                  <a:lnTo>
                    <a:pt x="3789553" y="1476463"/>
                  </a:lnTo>
                  <a:lnTo>
                    <a:pt x="5266017" y="0"/>
                  </a:lnTo>
                  <a:close/>
                </a:path>
                <a:path w="5989320" h="5989320">
                  <a:moveTo>
                    <a:pt x="5989066" y="0"/>
                  </a:moveTo>
                  <a:lnTo>
                    <a:pt x="5962129" y="0"/>
                  </a:lnTo>
                  <a:lnTo>
                    <a:pt x="0" y="5962142"/>
                  </a:lnTo>
                  <a:lnTo>
                    <a:pt x="0" y="5989078"/>
                  </a:lnTo>
                  <a:lnTo>
                    <a:pt x="5989066" y="0"/>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2579352" y="1643850"/>
              <a:ext cx="809624" cy="647699"/>
            </a:xfrm>
            <a:prstGeom prst="rect">
              <a:avLst/>
            </a:prstGeom>
          </p:spPr>
        </p:pic>
      </p:grpSp>
      <p:sp>
        <p:nvSpPr>
          <p:cNvPr id="5" name="object 5"/>
          <p:cNvSpPr/>
          <p:nvPr/>
        </p:nvSpPr>
        <p:spPr>
          <a:xfrm>
            <a:off x="14821213" y="6820213"/>
            <a:ext cx="3467100" cy="3467100"/>
          </a:xfrm>
          <a:custGeom>
            <a:avLst/>
            <a:gdLst/>
            <a:ahLst/>
            <a:cxnLst/>
            <a:rect l="l" t="t" r="r" b="b"/>
            <a:pathLst>
              <a:path w="3467100" h="3467100">
                <a:moveTo>
                  <a:pt x="3466786" y="13469"/>
                </a:moveTo>
                <a:lnTo>
                  <a:pt x="13469" y="3466786"/>
                </a:lnTo>
                <a:lnTo>
                  <a:pt x="0" y="3466786"/>
                </a:lnTo>
                <a:lnTo>
                  <a:pt x="3466786" y="0"/>
                </a:lnTo>
                <a:lnTo>
                  <a:pt x="3466786" y="13469"/>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598331" y="4411682"/>
            <a:ext cx="1381124" cy="1104899"/>
          </a:xfrm>
          <a:prstGeom prst="rect">
            <a:avLst/>
          </a:prstGeom>
        </p:spPr>
      </p:pic>
      <p:pic>
        <p:nvPicPr>
          <p:cNvPr id="7" name="object 7"/>
          <p:cNvPicPr/>
          <p:nvPr/>
        </p:nvPicPr>
        <p:blipFill>
          <a:blip r:embed="rId4" cstate="print"/>
          <a:stretch>
            <a:fillRect/>
          </a:stretch>
        </p:blipFill>
        <p:spPr>
          <a:xfrm>
            <a:off x="15411271" y="7164514"/>
            <a:ext cx="2171699" cy="2914649"/>
          </a:xfrm>
          <a:prstGeom prst="rect">
            <a:avLst/>
          </a:prstGeom>
        </p:spPr>
      </p:pic>
      <p:sp>
        <p:nvSpPr>
          <p:cNvPr id="8" name="object 8"/>
          <p:cNvSpPr txBox="1">
            <a:spLocks noGrp="1"/>
          </p:cNvSpPr>
          <p:nvPr>
            <p:ph type="title"/>
          </p:nvPr>
        </p:nvSpPr>
        <p:spPr>
          <a:xfrm>
            <a:off x="3994139" y="897648"/>
            <a:ext cx="12242165" cy="6155852"/>
          </a:xfrm>
          <a:prstGeom prst="rect">
            <a:avLst/>
          </a:prstGeom>
        </p:spPr>
        <p:txBody>
          <a:bodyPr vert="horz" wrap="square" lIns="0" tIns="12700" rIns="0" bIns="0" rtlCol="0">
            <a:spAutoFit/>
          </a:bodyPr>
          <a:lstStyle/>
          <a:p>
            <a:pPr algn="ctr">
              <a:lnSpc>
                <a:spcPts val="16825"/>
              </a:lnSpc>
              <a:spcBef>
                <a:spcPts val="100"/>
              </a:spcBef>
            </a:pPr>
            <a:r>
              <a:rPr sz="16100" spc="-150" dirty="0">
                <a:latin typeface="Squada One" panose="02000000000000000000" pitchFamily="2" charset="0"/>
              </a:rPr>
              <a:t>SPLUNK</a:t>
            </a:r>
          </a:p>
          <a:p>
            <a:pPr marL="12065" marR="5080" algn="ctr">
              <a:lnSpc>
                <a:spcPct val="74100"/>
              </a:lnSpc>
              <a:spcBef>
                <a:spcPts val="2505"/>
              </a:spcBef>
            </a:pPr>
            <a:r>
              <a:rPr sz="16100" spc="-150" dirty="0">
                <a:latin typeface="Squada One" panose="02000000000000000000" pitchFamily="2" charset="0"/>
              </a:rPr>
              <a:t>ADMINISTRATION  &amp; SIEM</a:t>
            </a:r>
          </a:p>
        </p:txBody>
      </p:sp>
      <p:sp>
        <p:nvSpPr>
          <p:cNvPr id="9" name="object 9"/>
          <p:cNvSpPr txBox="1"/>
          <p:nvPr/>
        </p:nvSpPr>
        <p:spPr>
          <a:xfrm>
            <a:off x="7415102" y="7449535"/>
            <a:ext cx="5296535" cy="1717675"/>
          </a:xfrm>
          <a:prstGeom prst="rect">
            <a:avLst/>
          </a:prstGeom>
        </p:spPr>
        <p:txBody>
          <a:bodyPr vert="horz" wrap="square" lIns="0" tIns="96520" rIns="0" bIns="0" rtlCol="0">
            <a:spAutoFit/>
          </a:bodyPr>
          <a:lstStyle/>
          <a:p>
            <a:pPr marL="103505" algn="ctr">
              <a:lnSpc>
                <a:spcPct val="100000"/>
              </a:lnSpc>
              <a:spcBef>
                <a:spcPts val="760"/>
              </a:spcBef>
            </a:pPr>
            <a:r>
              <a:rPr sz="3100" spc="-150" dirty="0">
                <a:solidFill>
                  <a:srgbClr val="FFFFFF"/>
                </a:solidFill>
                <a:latin typeface="Mulish" pitchFamily="2" charset="0"/>
                <a:cs typeface="Trebuchet MS"/>
              </a:rPr>
              <a:t>Prerequisites</a:t>
            </a:r>
            <a:endParaRPr sz="3100" spc="-150" dirty="0">
              <a:latin typeface="Mulish" pitchFamily="2" charset="0"/>
              <a:cs typeface="Trebuchet MS"/>
            </a:endParaRPr>
          </a:p>
          <a:p>
            <a:pPr marL="481965" indent="-469900">
              <a:lnSpc>
                <a:spcPct val="100000"/>
              </a:lnSpc>
              <a:spcBef>
                <a:spcPts val="680"/>
              </a:spcBef>
              <a:buAutoNum type="arabicParenR"/>
              <a:tabLst>
                <a:tab pos="482600" algn="l"/>
              </a:tabLst>
            </a:pPr>
            <a:r>
              <a:rPr sz="3200" spc="-150" dirty="0">
                <a:solidFill>
                  <a:srgbClr val="FFFFFF"/>
                </a:solidFill>
                <a:latin typeface="Mulish" pitchFamily="2" charset="0"/>
                <a:cs typeface="Verdana"/>
              </a:rPr>
              <a:t>Basics Of Linux command</a:t>
            </a:r>
            <a:endParaRPr sz="3200" spc="-150" dirty="0">
              <a:latin typeface="Mulish" pitchFamily="2" charset="0"/>
              <a:cs typeface="Verdana"/>
            </a:endParaRPr>
          </a:p>
          <a:p>
            <a:pPr marL="1586865" indent="-469900">
              <a:lnSpc>
                <a:spcPct val="100000"/>
              </a:lnSpc>
              <a:spcBef>
                <a:spcPts val="585"/>
              </a:spcBef>
              <a:buAutoNum type="arabicParenR"/>
              <a:tabLst>
                <a:tab pos="1587500" algn="l"/>
              </a:tabLst>
            </a:pPr>
            <a:r>
              <a:rPr sz="3200" spc="-150" dirty="0">
                <a:solidFill>
                  <a:srgbClr val="FFFFFF"/>
                </a:solidFill>
                <a:latin typeface="Mulish" pitchFamily="2" charset="0"/>
                <a:cs typeface="Verdana"/>
              </a:rPr>
              <a:t>SIEM concepts</a:t>
            </a:r>
            <a:endParaRPr sz="3200" spc="-150" dirty="0">
              <a:latin typeface="Mulish" pitchFamily="2" charset="0"/>
              <a:cs typeface="Verdan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928375"/>
            <a:ext cx="13564869" cy="3188970"/>
          </a:xfrm>
          <a:prstGeom prst="rect">
            <a:avLst/>
          </a:prstGeom>
        </p:spPr>
        <p:txBody>
          <a:bodyPr vert="horz" wrap="square" lIns="0" tIns="12700" rIns="0" bIns="0" rtlCol="0">
            <a:spAutoFit/>
          </a:bodyPr>
          <a:lstStyle/>
          <a:p>
            <a:pPr marL="12700">
              <a:lnSpc>
                <a:spcPct val="100000"/>
              </a:lnSpc>
              <a:spcBef>
                <a:spcPts val="100"/>
              </a:spcBef>
            </a:pPr>
            <a:r>
              <a:rPr dirty="0">
                <a:latin typeface="Squada One" panose="02000000000000000000" pitchFamily="2" charset="0"/>
              </a:rPr>
              <a:t>DATA MANIPULATION</a:t>
            </a:r>
          </a:p>
          <a:p>
            <a:pPr marL="12700" marR="5080">
              <a:lnSpc>
                <a:spcPct val="116100"/>
              </a:lnSpc>
              <a:spcBef>
                <a:spcPts val="1685"/>
              </a:spcBef>
            </a:pPr>
            <a:r>
              <a:rPr lang="en-US" sz="2800" b="1" dirty="0">
                <a:latin typeface="Muli ExtraLight" panose="00000300000000000000" pitchFamily="2" charset="0"/>
                <a:cs typeface="Verdana"/>
              </a:rPr>
              <a:t>For </a:t>
            </a:r>
            <a:r>
              <a:rPr sz="2800" b="1" dirty="0">
                <a:latin typeface="Muli ExtraLight" panose="00000300000000000000" pitchFamily="2" charset="0"/>
                <a:cs typeface="Verdana"/>
              </a:rPr>
              <a:t>Raw data transformations </a:t>
            </a:r>
            <a:r>
              <a:rPr lang="en-US" sz="2800" b="1" dirty="0">
                <a:latin typeface="Muli ExtraLight" panose="00000300000000000000" pitchFamily="2" charset="0"/>
                <a:cs typeface="Verdana"/>
              </a:rPr>
              <a:t>we use</a:t>
            </a:r>
            <a:r>
              <a:rPr sz="2800" b="1" dirty="0">
                <a:latin typeface="Muli ExtraLight" panose="00000300000000000000" pitchFamily="2" charset="0"/>
                <a:cs typeface="Verdana"/>
              </a:rPr>
              <a:t> props.conf and transforms.conf to mask,  filter, line breaking, routing data to a certain index, deleting raw data as it is being  indexed and many more.</a:t>
            </a:r>
          </a:p>
        </p:txBody>
      </p:sp>
      <p:pic>
        <p:nvPicPr>
          <p:cNvPr id="3" name="object 3"/>
          <p:cNvPicPr/>
          <p:nvPr/>
        </p:nvPicPr>
        <p:blipFill>
          <a:blip r:embed="rId2" cstate="print"/>
          <a:stretch>
            <a:fillRect/>
          </a:stretch>
        </p:blipFill>
        <p:spPr>
          <a:xfrm>
            <a:off x="1028700" y="4820370"/>
            <a:ext cx="990599" cy="1000124"/>
          </a:xfrm>
          <a:prstGeom prst="rect">
            <a:avLst/>
          </a:prstGeom>
        </p:spPr>
      </p:pic>
      <p:sp>
        <p:nvSpPr>
          <p:cNvPr id="4" name="object 4"/>
          <p:cNvSpPr txBox="1"/>
          <p:nvPr/>
        </p:nvSpPr>
        <p:spPr>
          <a:xfrm>
            <a:off x="1247892" y="6205934"/>
            <a:ext cx="1876308" cy="566822"/>
          </a:xfrm>
          <a:prstGeom prst="rect">
            <a:avLst/>
          </a:prstGeom>
        </p:spPr>
        <p:txBody>
          <a:bodyPr vert="horz" wrap="square" lIns="0" tIns="12700" rIns="0" bIns="0" rtlCol="0">
            <a:spAutoFit/>
          </a:bodyPr>
          <a:lstStyle/>
          <a:p>
            <a:pPr marL="12700">
              <a:lnSpc>
                <a:spcPct val="100000"/>
              </a:lnSpc>
              <a:spcBef>
                <a:spcPts val="100"/>
              </a:spcBef>
            </a:pPr>
            <a:r>
              <a:rPr sz="3600" spc="-150" dirty="0">
                <a:solidFill>
                  <a:srgbClr val="FFFFFF"/>
                </a:solidFill>
                <a:latin typeface="Trebuchet MS"/>
                <a:cs typeface="Trebuchet MS"/>
              </a:rPr>
              <a:t>Masking</a:t>
            </a:r>
            <a:endParaRPr sz="3600" spc="-150" dirty="0">
              <a:latin typeface="Trebuchet MS"/>
              <a:cs typeface="Trebuchet MS"/>
            </a:endParaRPr>
          </a:p>
        </p:txBody>
      </p:sp>
      <p:sp>
        <p:nvSpPr>
          <p:cNvPr id="5" name="object 5"/>
          <p:cNvSpPr txBox="1"/>
          <p:nvPr/>
        </p:nvSpPr>
        <p:spPr>
          <a:xfrm>
            <a:off x="1247892" y="7182586"/>
            <a:ext cx="4102100" cy="203073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uli ExtraLight" panose="00000300000000000000" pitchFamily="2" charset="0"/>
                <a:cs typeface="Verdana"/>
              </a:rPr>
              <a:t>Masking</a:t>
            </a:r>
            <a:endParaRPr sz="2400" b="1" dirty="0">
              <a:latin typeface="Muli ExtraLight" panose="00000300000000000000" pitchFamily="2" charset="0"/>
              <a:cs typeface="Verdana"/>
            </a:endParaRPr>
          </a:p>
          <a:p>
            <a:pPr marL="12700" marR="5080" algn="just">
              <a:lnSpc>
                <a:spcPct val="115500"/>
              </a:lnSpc>
              <a:spcBef>
                <a:spcPts val="1270"/>
              </a:spcBef>
            </a:pPr>
            <a:r>
              <a:rPr sz="2100" dirty="0">
                <a:solidFill>
                  <a:srgbClr val="FFFFFF"/>
                </a:solidFill>
                <a:latin typeface="Muli ExtraLight" panose="00000300000000000000" pitchFamily="2" charset="0"/>
                <a:cs typeface="Verdana"/>
              </a:rPr>
              <a:t>Data masking is a way to create a  fake, but a realistic version of your  organizational data. The goal is to  protect sensitive data.</a:t>
            </a:r>
            <a:endParaRPr sz="2100" dirty="0">
              <a:latin typeface="Muli ExtraLight" panose="00000300000000000000" pitchFamily="2" charset="0"/>
              <a:cs typeface="Verdana"/>
            </a:endParaRPr>
          </a:p>
        </p:txBody>
      </p:sp>
      <p:sp>
        <p:nvSpPr>
          <p:cNvPr id="6" name="object 6"/>
          <p:cNvSpPr txBox="1"/>
          <p:nvPr/>
        </p:nvSpPr>
        <p:spPr>
          <a:xfrm>
            <a:off x="1467552" y="5070537"/>
            <a:ext cx="116839" cy="447675"/>
          </a:xfrm>
          <a:prstGeom prst="rect">
            <a:avLst/>
          </a:prstGeom>
        </p:spPr>
        <p:txBody>
          <a:bodyPr vert="horz" wrap="square" lIns="0" tIns="14604" rIns="0" bIns="0" rtlCol="0">
            <a:spAutoFit/>
          </a:bodyPr>
          <a:lstStyle/>
          <a:p>
            <a:pPr marL="12700">
              <a:lnSpc>
                <a:spcPct val="100000"/>
              </a:lnSpc>
              <a:spcBef>
                <a:spcPts val="114"/>
              </a:spcBef>
            </a:pPr>
            <a:r>
              <a:rPr sz="2750" spc="-730" dirty="0">
                <a:solidFill>
                  <a:srgbClr val="181818"/>
                </a:solidFill>
                <a:latin typeface="Trebuchet MS"/>
                <a:cs typeface="Trebuchet MS"/>
              </a:rPr>
              <a:t>1</a:t>
            </a:r>
            <a:endParaRPr sz="2750">
              <a:latin typeface="Trebuchet MS"/>
              <a:cs typeface="Trebuchet MS"/>
            </a:endParaRPr>
          </a:p>
        </p:txBody>
      </p:sp>
      <p:pic>
        <p:nvPicPr>
          <p:cNvPr id="7" name="object 7"/>
          <p:cNvPicPr/>
          <p:nvPr/>
        </p:nvPicPr>
        <p:blipFill>
          <a:blip r:embed="rId2" cstate="print"/>
          <a:stretch>
            <a:fillRect/>
          </a:stretch>
        </p:blipFill>
        <p:spPr>
          <a:xfrm>
            <a:off x="6956849" y="4820370"/>
            <a:ext cx="990599" cy="1000124"/>
          </a:xfrm>
          <a:prstGeom prst="rect">
            <a:avLst/>
          </a:prstGeom>
        </p:spPr>
      </p:pic>
      <p:sp>
        <p:nvSpPr>
          <p:cNvPr id="8" name="object 8"/>
          <p:cNvSpPr txBox="1"/>
          <p:nvPr/>
        </p:nvSpPr>
        <p:spPr>
          <a:xfrm>
            <a:off x="7176041" y="6205934"/>
            <a:ext cx="5761969" cy="566822"/>
          </a:xfrm>
          <a:prstGeom prst="rect">
            <a:avLst/>
          </a:prstGeom>
        </p:spPr>
        <p:txBody>
          <a:bodyPr vert="horz" wrap="square" lIns="0" tIns="12700" rIns="0" bIns="0" rtlCol="0">
            <a:spAutoFit/>
          </a:bodyPr>
          <a:lstStyle/>
          <a:p>
            <a:pPr marL="12700">
              <a:lnSpc>
                <a:spcPct val="100000"/>
              </a:lnSpc>
              <a:spcBef>
                <a:spcPts val="100"/>
              </a:spcBef>
            </a:pPr>
            <a:r>
              <a:rPr sz="3600" spc="-150" dirty="0">
                <a:solidFill>
                  <a:srgbClr val="FFFFFF"/>
                </a:solidFill>
                <a:latin typeface="Trebuchet MS"/>
                <a:cs typeface="Trebuchet MS"/>
              </a:rPr>
              <a:t>Filetring and Data Routing</a:t>
            </a:r>
            <a:endParaRPr sz="3600" spc="-150" dirty="0">
              <a:latin typeface="Trebuchet MS"/>
              <a:cs typeface="Trebuchet MS"/>
            </a:endParaRPr>
          </a:p>
        </p:txBody>
      </p:sp>
      <p:sp>
        <p:nvSpPr>
          <p:cNvPr id="9" name="object 9"/>
          <p:cNvSpPr txBox="1"/>
          <p:nvPr/>
        </p:nvSpPr>
        <p:spPr>
          <a:xfrm>
            <a:off x="7359653" y="5070537"/>
            <a:ext cx="188595" cy="447675"/>
          </a:xfrm>
          <a:prstGeom prst="rect">
            <a:avLst/>
          </a:prstGeom>
        </p:spPr>
        <p:txBody>
          <a:bodyPr vert="horz" wrap="square" lIns="0" tIns="14604" rIns="0" bIns="0" rtlCol="0">
            <a:spAutoFit/>
          </a:bodyPr>
          <a:lstStyle/>
          <a:p>
            <a:pPr marL="12700">
              <a:lnSpc>
                <a:spcPct val="100000"/>
              </a:lnSpc>
              <a:spcBef>
                <a:spcPts val="114"/>
              </a:spcBef>
            </a:pPr>
            <a:r>
              <a:rPr sz="2750" spc="-160" dirty="0">
                <a:solidFill>
                  <a:srgbClr val="181818"/>
                </a:solidFill>
                <a:latin typeface="Trebuchet MS"/>
                <a:cs typeface="Trebuchet MS"/>
              </a:rPr>
              <a:t>2</a:t>
            </a:r>
            <a:endParaRPr sz="2750">
              <a:latin typeface="Trebuchet MS"/>
              <a:cs typeface="Trebuchet MS"/>
            </a:endParaRPr>
          </a:p>
        </p:txBody>
      </p:sp>
      <p:pic>
        <p:nvPicPr>
          <p:cNvPr id="10" name="object 10"/>
          <p:cNvPicPr/>
          <p:nvPr/>
        </p:nvPicPr>
        <p:blipFill>
          <a:blip r:embed="rId2" cstate="print"/>
          <a:stretch>
            <a:fillRect/>
          </a:stretch>
        </p:blipFill>
        <p:spPr>
          <a:xfrm>
            <a:off x="12884998" y="4820370"/>
            <a:ext cx="990599" cy="1000124"/>
          </a:xfrm>
          <a:prstGeom prst="rect">
            <a:avLst/>
          </a:prstGeom>
        </p:spPr>
      </p:pic>
      <p:sp>
        <p:nvSpPr>
          <p:cNvPr id="11" name="object 11"/>
          <p:cNvSpPr txBox="1"/>
          <p:nvPr/>
        </p:nvSpPr>
        <p:spPr>
          <a:xfrm>
            <a:off x="13104188" y="6205934"/>
            <a:ext cx="3355011" cy="566822"/>
          </a:xfrm>
          <a:prstGeom prst="rect">
            <a:avLst/>
          </a:prstGeom>
        </p:spPr>
        <p:txBody>
          <a:bodyPr vert="horz" wrap="square" lIns="0" tIns="12700" rIns="0" bIns="0" rtlCol="0">
            <a:spAutoFit/>
          </a:bodyPr>
          <a:lstStyle/>
          <a:p>
            <a:pPr marL="12700">
              <a:lnSpc>
                <a:spcPct val="100000"/>
              </a:lnSpc>
              <a:spcBef>
                <a:spcPts val="100"/>
              </a:spcBef>
            </a:pPr>
            <a:r>
              <a:rPr sz="3600" spc="-150" dirty="0">
                <a:solidFill>
                  <a:srgbClr val="FFFFFF"/>
                </a:solidFill>
                <a:latin typeface="Trebuchet MS"/>
                <a:cs typeface="Trebuchet MS"/>
              </a:rPr>
              <a:t>Line Breaking</a:t>
            </a:r>
            <a:endParaRPr sz="3600" spc="-150" dirty="0">
              <a:latin typeface="Trebuchet MS"/>
              <a:cs typeface="Trebuchet MS"/>
            </a:endParaRPr>
          </a:p>
        </p:txBody>
      </p:sp>
      <p:sp>
        <p:nvSpPr>
          <p:cNvPr id="12" name="object 12"/>
          <p:cNvSpPr txBox="1"/>
          <p:nvPr/>
        </p:nvSpPr>
        <p:spPr>
          <a:xfrm>
            <a:off x="13104189" y="7182586"/>
            <a:ext cx="3803650" cy="166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uli ExtraLight" panose="00000300000000000000" pitchFamily="2" charset="0"/>
                <a:cs typeface="Verdana"/>
              </a:rPr>
              <a:t>Line Breaking</a:t>
            </a:r>
            <a:endParaRPr sz="2400" b="1" dirty="0">
              <a:latin typeface="Muli ExtraLight" panose="00000300000000000000" pitchFamily="2" charset="0"/>
              <a:cs typeface="Verdana"/>
            </a:endParaRPr>
          </a:p>
          <a:p>
            <a:pPr marL="12700" marR="5080">
              <a:lnSpc>
                <a:spcPct val="115500"/>
              </a:lnSpc>
              <a:spcBef>
                <a:spcPts val="1270"/>
              </a:spcBef>
            </a:pPr>
            <a:r>
              <a:rPr sz="2100" dirty="0">
                <a:solidFill>
                  <a:srgbClr val="FFFFFF"/>
                </a:solidFill>
                <a:latin typeface="Muli ExtraLight" panose="00000300000000000000" pitchFamily="2" charset="0"/>
                <a:cs typeface="Verdana"/>
              </a:rPr>
              <a:t>Line breaking is a parsing  technique is been used to break  lines to split up events.</a:t>
            </a:r>
            <a:endParaRPr sz="2100" dirty="0">
              <a:latin typeface="Muli ExtraLight" panose="00000300000000000000" pitchFamily="2" charset="0"/>
              <a:cs typeface="Verdana"/>
            </a:endParaRPr>
          </a:p>
        </p:txBody>
      </p:sp>
      <p:sp>
        <p:nvSpPr>
          <p:cNvPr id="13" name="object 13"/>
          <p:cNvSpPr txBox="1"/>
          <p:nvPr/>
        </p:nvSpPr>
        <p:spPr>
          <a:xfrm>
            <a:off x="13289399" y="5070537"/>
            <a:ext cx="185420" cy="447675"/>
          </a:xfrm>
          <a:prstGeom prst="rect">
            <a:avLst/>
          </a:prstGeom>
        </p:spPr>
        <p:txBody>
          <a:bodyPr vert="horz" wrap="square" lIns="0" tIns="14604" rIns="0" bIns="0" rtlCol="0">
            <a:spAutoFit/>
          </a:bodyPr>
          <a:lstStyle/>
          <a:p>
            <a:pPr marL="12700">
              <a:lnSpc>
                <a:spcPct val="100000"/>
              </a:lnSpc>
              <a:spcBef>
                <a:spcPts val="114"/>
              </a:spcBef>
            </a:pPr>
            <a:r>
              <a:rPr sz="2750" spc="-185" dirty="0">
                <a:solidFill>
                  <a:srgbClr val="181818"/>
                </a:solidFill>
                <a:latin typeface="Trebuchet MS"/>
                <a:cs typeface="Trebuchet MS"/>
              </a:rPr>
              <a:t>3</a:t>
            </a:r>
            <a:endParaRPr sz="2750">
              <a:latin typeface="Trebuchet MS"/>
              <a:cs typeface="Trebuchet MS"/>
            </a:endParaRPr>
          </a:p>
        </p:txBody>
      </p:sp>
      <p:sp>
        <p:nvSpPr>
          <p:cNvPr id="14" name="object 14"/>
          <p:cNvSpPr txBox="1"/>
          <p:nvPr/>
        </p:nvSpPr>
        <p:spPr>
          <a:xfrm>
            <a:off x="7176041" y="7182586"/>
            <a:ext cx="3723004" cy="244983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FFFFFF"/>
                </a:solidFill>
                <a:latin typeface="Muli ExtraLight" panose="00000300000000000000" pitchFamily="2" charset="0"/>
                <a:cs typeface="Verdana"/>
              </a:rPr>
              <a:t>Filetring</a:t>
            </a:r>
            <a:endParaRPr sz="2400" b="1" dirty="0">
              <a:latin typeface="Muli ExtraLight" panose="00000300000000000000" pitchFamily="2" charset="0"/>
              <a:cs typeface="Verdana"/>
            </a:endParaRPr>
          </a:p>
          <a:p>
            <a:pPr marL="12700">
              <a:lnSpc>
                <a:spcPct val="100000"/>
              </a:lnSpc>
              <a:spcBef>
                <a:spcPts val="1660"/>
              </a:spcBef>
            </a:pPr>
            <a:r>
              <a:rPr sz="2100" dirty="0">
                <a:solidFill>
                  <a:srgbClr val="FFFFFF"/>
                </a:solidFill>
                <a:latin typeface="Muli ExtraLight" panose="00000300000000000000" pitchFamily="2" charset="0"/>
                <a:cs typeface="Verdana"/>
              </a:rPr>
              <a:t>Discarding the unwanted data.</a:t>
            </a:r>
            <a:endParaRPr sz="2100" dirty="0">
              <a:latin typeface="Muli ExtraLight" panose="00000300000000000000" pitchFamily="2" charset="0"/>
              <a:cs typeface="Verdana"/>
            </a:endParaRPr>
          </a:p>
          <a:p>
            <a:pPr marL="12700">
              <a:lnSpc>
                <a:spcPct val="100000"/>
              </a:lnSpc>
              <a:spcBef>
                <a:spcPts val="2055"/>
              </a:spcBef>
            </a:pPr>
            <a:r>
              <a:rPr sz="2400" b="1" dirty="0">
                <a:solidFill>
                  <a:srgbClr val="FFFFFF"/>
                </a:solidFill>
                <a:latin typeface="Muli ExtraLight" panose="00000300000000000000" pitchFamily="2" charset="0"/>
                <a:cs typeface="Verdana"/>
              </a:rPr>
              <a:t>Data Routing</a:t>
            </a:r>
            <a:endParaRPr sz="2400" b="1" dirty="0">
              <a:latin typeface="Muli ExtraLight" panose="00000300000000000000" pitchFamily="2" charset="0"/>
              <a:cs typeface="Verdana"/>
            </a:endParaRPr>
          </a:p>
          <a:p>
            <a:pPr marL="12700" marR="11430">
              <a:lnSpc>
                <a:spcPct val="115500"/>
              </a:lnSpc>
              <a:spcBef>
                <a:spcPts val="1270"/>
              </a:spcBef>
            </a:pPr>
            <a:r>
              <a:rPr sz="2100" dirty="0">
                <a:solidFill>
                  <a:srgbClr val="FFFFFF"/>
                </a:solidFill>
                <a:latin typeface="Muli ExtraLight" panose="00000300000000000000" pitchFamily="2" charset="0"/>
                <a:cs typeface="Verdana"/>
              </a:rPr>
              <a:t>Route certain specific data to a  certain index.</a:t>
            </a:r>
            <a:endParaRPr sz="2100" dirty="0">
              <a:latin typeface="Muli ExtraLight" panose="00000300000000000000" pitchFamily="2" charset="0"/>
              <a:cs typeface="Verdan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6"/>
            <a:ext cx="3056500" cy="10286993"/>
          </a:xfrm>
          <a:prstGeom prst="rect">
            <a:avLst/>
          </a:prstGeom>
        </p:spPr>
      </p:pic>
      <p:sp>
        <p:nvSpPr>
          <p:cNvPr id="3" name="object 3"/>
          <p:cNvSpPr txBox="1">
            <a:spLocks noGrp="1"/>
          </p:cNvSpPr>
          <p:nvPr>
            <p:ph type="title"/>
          </p:nvPr>
        </p:nvSpPr>
        <p:spPr>
          <a:xfrm>
            <a:off x="5403178" y="1340487"/>
            <a:ext cx="12635865" cy="1488440"/>
          </a:xfrm>
          <a:prstGeom prst="rect">
            <a:avLst/>
          </a:prstGeom>
        </p:spPr>
        <p:txBody>
          <a:bodyPr vert="horz" wrap="square" lIns="0" tIns="12700" rIns="0" bIns="0" rtlCol="0">
            <a:spAutoFit/>
          </a:bodyPr>
          <a:lstStyle/>
          <a:p>
            <a:pPr marL="12700">
              <a:lnSpc>
                <a:spcPct val="100000"/>
              </a:lnSpc>
              <a:spcBef>
                <a:spcPts val="100"/>
              </a:spcBef>
            </a:pPr>
            <a:r>
              <a:rPr dirty="0">
                <a:latin typeface="Squada One" panose="02000000000000000000" pitchFamily="2" charset="0"/>
              </a:rPr>
              <a:t>SPLUNK CONFIGURATION FILES</a:t>
            </a:r>
          </a:p>
        </p:txBody>
      </p:sp>
      <p:sp>
        <p:nvSpPr>
          <p:cNvPr id="4" name="object 4"/>
          <p:cNvSpPr txBox="1"/>
          <p:nvPr/>
        </p:nvSpPr>
        <p:spPr>
          <a:xfrm>
            <a:off x="3298153" y="3257778"/>
            <a:ext cx="14734540" cy="1473224"/>
          </a:xfrm>
          <a:prstGeom prst="rect">
            <a:avLst/>
          </a:prstGeom>
        </p:spPr>
        <p:txBody>
          <a:bodyPr vert="horz" wrap="square" lIns="0" tIns="12700" rIns="0" bIns="0" rtlCol="0">
            <a:spAutoFit/>
          </a:bodyPr>
          <a:lstStyle/>
          <a:p>
            <a:pPr marL="12700" marR="5080">
              <a:lnSpc>
                <a:spcPct val="116100"/>
              </a:lnSpc>
              <a:spcBef>
                <a:spcPts val="100"/>
              </a:spcBef>
            </a:pPr>
            <a:r>
              <a:rPr sz="2800" b="1" dirty="0">
                <a:solidFill>
                  <a:srgbClr val="FFFFFF"/>
                </a:solidFill>
                <a:latin typeface="Muli ExtraLight" panose="00000300000000000000" pitchFamily="2" charset="0"/>
                <a:cs typeface="Trebuchet MS"/>
              </a:rPr>
              <a:t>Most of Splunk's configuration information is stored in .conf files. These files are located under your Splunk  installation directory (usually referred to in the documentation as $SPLUNK_HOME) under /etc/system.</a:t>
            </a:r>
            <a:endParaRPr sz="2800" b="1" dirty="0">
              <a:latin typeface="Muli ExtraLight" panose="00000300000000000000" pitchFamily="2" charset="0"/>
              <a:cs typeface="Trebuchet MS"/>
            </a:endParaRPr>
          </a:p>
        </p:txBody>
      </p:sp>
      <p:sp>
        <p:nvSpPr>
          <p:cNvPr id="5" name="object 5"/>
          <p:cNvSpPr txBox="1"/>
          <p:nvPr/>
        </p:nvSpPr>
        <p:spPr>
          <a:xfrm>
            <a:off x="3628812" y="5917957"/>
            <a:ext cx="534225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Trebuchet MS"/>
              </a:rPr>
              <a:t>Configuration files are stored in</a:t>
            </a:r>
            <a:endParaRPr sz="3600" dirty="0">
              <a:latin typeface="Squada One" panose="02000000000000000000" pitchFamily="2" charset="0"/>
              <a:cs typeface="Trebuchet MS"/>
            </a:endParaRPr>
          </a:p>
        </p:txBody>
      </p:sp>
      <p:pic>
        <p:nvPicPr>
          <p:cNvPr id="6" name="object 6"/>
          <p:cNvPicPr/>
          <p:nvPr/>
        </p:nvPicPr>
        <p:blipFill>
          <a:blip r:embed="rId3" cstate="print"/>
          <a:stretch>
            <a:fillRect/>
          </a:stretch>
        </p:blipFill>
        <p:spPr>
          <a:xfrm>
            <a:off x="3889162" y="7083319"/>
            <a:ext cx="104775" cy="104774"/>
          </a:xfrm>
          <a:prstGeom prst="rect">
            <a:avLst/>
          </a:prstGeom>
        </p:spPr>
      </p:pic>
      <p:pic>
        <p:nvPicPr>
          <p:cNvPr id="7" name="object 7"/>
          <p:cNvPicPr/>
          <p:nvPr/>
        </p:nvPicPr>
        <p:blipFill>
          <a:blip r:embed="rId3" cstate="print"/>
          <a:stretch>
            <a:fillRect/>
          </a:stretch>
        </p:blipFill>
        <p:spPr>
          <a:xfrm>
            <a:off x="3889162" y="7502419"/>
            <a:ext cx="104775" cy="104774"/>
          </a:xfrm>
          <a:prstGeom prst="rect">
            <a:avLst/>
          </a:prstGeom>
        </p:spPr>
      </p:pic>
      <p:pic>
        <p:nvPicPr>
          <p:cNvPr id="8" name="object 8"/>
          <p:cNvPicPr/>
          <p:nvPr/>
        </p:nvPicPr>
        <p:blipFill>
          <a:blip r:embed="rId3" cstate="print"/>
          <a:stretch>
            <a:fillRect/>
          </a:stretch>
        </p:blipFill>
        <p:spPr>
          <a:xfrm>
            <a:off x="3889162" y="7921519"/>
            <a:ext cx="104775" cy="104774"/>
          </a:xfrm>
          <a:prstGeom prst="rect">
            <a:avLst/>
          </a:prstGeom>
        </p:spPr>
      </p:pic>
      <p:sp>
        <p:nvSpPr>
          <p:cNvPr id="9" name="object 9"/>
          <p:cNvSpPr txBox="1"/>
          <p:nvPr/>
        </p:nvSpPr>
        <p:spPr>
          <a:xfrm>
            <a:off x="4146883" y="6864879"/>
            <a:ext cx="11996420" cy="1707647"/>
          </a:xfrm>
          <a:prstGeom prst="rect">
            <a:avLst/>
          </a:prstGeom>
        </p:spPr>
        <p:txBody>
          <a:bodyPr vert="horz" wrap="square" lIns="0" tIns="12700" rIns="0" bIns="0" rtlCol="0">
            <a:spAutoFit/>
          </a:bodyPr>
          <a:lstStyle/>
          <a:p>
            <a:pPr marL="12700" marR="5080">
              <a:lnSpc>
                <a:spcPct val="114599"/>
              </a:lnSpc>
              <a:spcBef>
                <a:spcPts val="100"/>
              </a:spcBef>
            </a:pPr>
            <a:r>
              <a:rPr sz="2400" dirty="0">
                <a:solidFill>
                  <a:srgbClr val="FFFFFF"/>
                </a:solidFill>
                <a:latin typeface="Muli ExtraLight" panose="00000300000000000000" pitchFamily="2" charset="0"/>
                <a:cs typeface="Verdana"/>
              </a:rPr>
              <a:t>Default files (Do not edit these preconfigured files.): $SPLUNK_HOME/etc/system/default  Editable local files: $SPLUNK_HOME/etc/system/local</a:t>
            </a:r>
            <a:endParaRPr sz="2400" dirty="0">
              <a:latin typeface="Muli ExtraLight" panose="00000300000000000000" pitchFamily="2" charset="0"/>
              <a:cs typeface="Verdana"/>
            </a:endParaRPr>
          </a:p>
          <a:p>
            <a:pPr marL="12700">
              <a:lnSpc>
                <a:spcPct val="100000"/>
              </a:lnSpc>
              <a:spcBef>
                <a:spcPts val="420"/>
              </a:spcBef>
            </a:pPr>
            <a:r>
              <a:rPr sz="2400" dirty="0">
                <a:solidFill>
                  <a:srgbClr val="FFFFFF"/>
                </a:solidFill>
                <a:latin typeface="Muli ExtraLight" panose="00000300000000000000" pitchFamily="2" charset="0"/>
                <a:cs typeface="Verdana"/>
              </a:rPr>
              <a:t>App files: $SPLUNK_HOME/etc/apps/</a:t>
            </a:r>
            <a:endParaRPr sz="2400" dirty="0">
              <a:latin typeface="Muli ExtraLight" panose="00000300000000000000" pitchFamily="2" charset="0"/>
              <a:cs typeface="Verdan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19730" y="7198307"/>
            <a:ext cx="81510" cy="81510"/>
          </a:xfrm>
          <a:prstGeom prst="rect">
            <a:avLst/>
          </a:prstGeom>
        </p:spPr>
      </p:pic>
      <p:pic>
        <p:nvPicPr>
          <p:cNvPr id="3" name="object 3"/>
          <p:cNvPicPr/>
          <p:nvPr/>
        </p:nvPicPr>
        <p:blipFill>
          <a:blip r:embed="rId2" cstate="print"/>
          <a:stretch>
            <a:fillRect/>
          </a:stretch>
        </p:blipFill>
        <p:spPr>
          <a:xfrm>
            <a:off x="2119730" y="7877561"/>
            <a:ext cx="81510" cy="81510"/>
          </a:xfrm>
          <a:prstGeom prst="rect">
            <a:avLst/>
          </a:prstGeom>
        </p:spPr>
      </p:pic>
      <p:pic>
        <p:nvPicPr>
          <p:cNvPr id="4" name="object 4"/>
          <p:cNvPicPr/>
          <p:nvPr/>
        </p:nvPicPr>
        <p:blipFill>
          <a:blip r:embed="rId2" cstate="print"/>
          <a:stretch>
            <a:fillRect/>
          </a:stretch>
        </p:blipFill>
        <p:spPr>
          <a:xfrm>
            <a:off x="2119730" y="8556816"/>
            <a:ext cx="81510" cy="81510"/>
          </a:xfrm>
          <a:prstGeom prst="rect">
            <a:avLst/>
          </a:prstGeom>
        </p:spPr>
      </p:pic>
      <p:pic>
        <p:nvPicPr>
          <p:cNvPr id="5" name="object 5"/>
          <p:cNvPicPr/>
          <p:nvPr/>
        </p:nvPicPr>
        <p:blipFill>
          <a:blip r:embed="rId2" cstate="print"/>
          <a:stretch>
            <a:fillRect/>
          </a:stretch>
        </p:blipFill>
        <p:spPr>
          <a:xfrm>
            <a:off x="2119730" y="9236070"/>
            <a:ext cx="81510" cy="81510"/>
          </a:xfrm>
          <a:prstGeom prst="rect">
            <a:avLst/>
          </a:prstGeom>
        </p:spPr>
      </p:pic>
      <p:sp>
        <p:nvSpPr>
          <p:cNvPr id="6" name="object 6"/>
          <p:cNvSpPr txBox="1"/>
          <p:nvPr/>
        </p:nvSpPr>
        <p:spPr>
          <a:xfrm>
            <a:off x="1409659" y="5417047"/>
            <a:ext cx="3030220" cy="3993978"/>
          </a:xfrm>
          <a:prstGeom prst="rect">
            <a:avLst/>
          </a:prstGeom>
          <a:ln w="21279">
            <a:solidFill>
              <a:srgbClr val="FFFFFF"/>
            </a:solidFill>
          </a:ln>
        </p:spPr>
        <p:txBody>
          <a:bodyPr vert="horz" wrap="square" lIns="0" tIns="137795" rIns="0" bIns="0" rtlCol="0">
            <a:spAutoFit/>
          </a:bodyPr>
          <a:lstStyle/>
          <a:p>
            <a:pPr marL="506095" marR="1127760">
              <a:lnSpc>
                <a:spcPct val="116199"/>
              </a:lnSpc>
              <a:spcBef>
                <a:spcPts val="1085"/>
              </a:spcBef>
            </a:pPr>
            <a:r>
              <a:rPr sz="3300" dirty="0">
                <a:solidFill>
                  <a:srgbClr val="FFFFFF"/>
                </a:solidFill>
                <a:latin typeface="Squada One" panose="02000000000000000000" pitchFamily="2" charset="0"/>
                <a:cs typeface="Trebuchet MS"/>
              </a:rPr>
              <a:t>Key  Elements</a:t>
            </a:r>
            <a:endParaRPr sz="3300" dirty="0">
              <a:latin typeface="Squada One" panose="02000000000000000000" pitchFamily="2" charset="0"/>
              <a:cs typeface="Trebuchet MS"/>
            </a:endParaRPr>
          </a:p>
          <a:p>
            <a:pPr marR="504190" algn="r">
              <a:lnSpc>
                <a:spcPct val="100000"/>
              </a:lnSpc>
              <a:spcBef>
                <a:spcPts val="2800"/>
              </a:spcBef>
            </a:pPr>
            <a:r>
              <a:rPr sz="1900" dirty="0">
                <a:solidFill>
                  <a:srgbClr val="FFFFFF"/>
                </a:solidFill>
                <a:latin typeface="Muli ExtraLight" panose="00000300000000000000" pitchFamily="2" charset="0"/>
                <a:cs typeface="Verdana"/>
              </a:rPr>
              <a:t>Deployment</a:t>
            </a:r>
            <a:endParaRPr sz="1900" dirty="0">
              <a:latin typeface="Muli ExtraLight" panose="00000300000000000000" pitchFamily="2" charset="0"/>
              <a:cs typeface="Verdana"/>
            </a:endParaRPr>
          </a:p>
          <a:p>
            <a:pPr marL="1183640" marR="504190" indent="628015" algn="r">
              <a:lnSpc>
                <a:spcPct val="117300"/>
              </a:lnSpc>
            </a:pPr>
            <a:r>
              <a:rPr sz="1900" dirty="0">
                <a:solidFill>
                  <a:srgbClr val="FFFFFF"/>
                </a:solidFill>
                <a:latin typeface="Muli ExtraLight" panose="00000300000000000000" pitchFamily="2" charset="0"/>
                <a:cs typeface="Verdana"/>
              </a:rPr>
              <a:t>Server  Deploymnet</a:t>
            </a:r>
            <a:endParaRPr sz="1900" dirty="0">
              <a:latin typeface="Muli ExtraLight" panose="00000300000000000000" pitchFamily="2" charset="0"/>
              <a:cs typeface="Verdana"/>
            </a:endParaRPr>
          </a:p>
          <a:p>
            <a:pPr marL="1183640" marR="504190" indent="707390" algn="r">
              <a:lnSpc>
                <a:spcPct val="117300"/>
              </a:lnSpc>
            </a:pPr>
            <a:r>
              <a:rPr sz="1900" dirty="0">
                <a:solidFill>
                  <a:srgbClr val="FFFFFF"/>
                </a:solidFill>
                <a:latin typeface="Muli ExtraLight" panose="00000300000000000000" pitchFamily="2" charset="0"/>
                <a:cs typeface="Verdana"/>
              </a:rPr>
              <a:t>Client  Deployment</a:t>
            </a:r>
            <a:endParaRPr sz="1900" dirty="0">
              <a:latin typeface="Muli ExtraLight" panose="00000300000000000000" pitchFamily="2" charset="0"/>
              <a:cs typeface="Verdana"/>
            </a:endParaRPr>
          </a:p>
          <a:p>
            <a:pPr marL="1145540" marR="504190" indent="908685">
              <a:lnSpc>
                <a:spcPct val="117300"/>
              </a:lnSpc>
            </a:pPr>
            <a:r>
              <a:rPr sz="1900" dirty="0">
                <a:solidFill>
                  <a:srgbClr val="FFFFFF"/>
                </a:solidFill>
                <a:latin typeface="Muli ExtraLight" panose="00000300000000000000" pitchFamily="2" charset="0"/>
                <a:cs typeface="Verdana"/>
              </a:rPr>
              <a:t>App  Server Class</a:t>
            </a:r>
            <a:endParaRPr sz="1900" dirty="0">
              <a:latin typeface="Muli ExtraLight" panose="00000300000000000000" pitchFamily="2" charset="0"/>
              <a:cs typeface="Verdana"/>
            </a:endParaRPr>
          </a:p>
        </p:txBody>
      </p:sp>
      <p:sp>
        <p:nvSpPr>
          <p:cNvPr id="7" name="object 7"/>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latin typeface="Squada One" panose="02000000000000000000" pitchFamily="2" charset="0"/>
              </a:rPr>
              <a:t>DEPLOYMENT SERVER</a:t>
            </a:r>
          </a:p>
        </p:txBody>
      </p:sp>
      <p:sp>
        <p:nvSpPr>
          <p:cNvPr id="8" name="object 8"/>
          <p:cNvSpPr txBox="1"/>
          <p:nvPr/>
        </p:nvSpPr>
        <p:spPr>
          <a:xfrm>
            <a:off x="2013661" y="2810520"/>
            <a:ext cx="13846810" cy="2006600"/>
          </a:xfrm>
          <a:prstGeom prst="rect">
            <a:avLst/>
          </a:prstGeom>
        </p:spPr>
        <p:txBody>
          <a:bodyPr vert="horz" wrap="square" lIns="0" tIns="12700" rIns="0" bIns="0" rtlCol="0">
            <a:spAutoFit/>
          </a:bodyPr>
          <a:lstStyle/>
          <a:p>
            <a:pPr marL="12700" marR="5080" indent="-635" algn="ctr">
              <a:lnSpc>
                <a:spcPct val="116100"/>
              </a:lnSpc>
              <a:spcBef>
                <a:spcPts val="100"/>
              </a:spcBef>
            </a:pPr>
            <a:r>
              <a:rPr sz="2800" b="1" dirty="0">
                <a:solidFill>
                  <a:srgbClr val="FFFFFF"/>
                </a:solidFill>
                <a:latin typeface="Muli ExtraLight" panose="00000300000000000000" pitchFamily="2" charset="0"/>
                <a:cs typeface="Tahoma"/>
              </a:rPr>
              <a:t>A deployment server is a Splunk Enterprise instance that acts as a centralized  configuration manager for any number of other instances, called "deployment clients".</a:t>
            </a:r>
            <a:endParaRPr sz="2800" b="1" dirty="0">
              <a:latin typeface="Muli ExtraLight" panose="00000300000000000000" pitchFamily="2" charset="0"/>
              <a:cs typeface="Tahoma"/>
            </a:endParaRPr>
          </a:p>
          <a:p>
            <a:pPr marL="291465" marR="283845" algn="ctr">
              <a:lnSpc>
                <a:spcPct val="116100"/>
              </a:lnSpc>
            </a:pPr>
            <a:r>
              <a:rPr sz="2800" b="1" dirty="0">
                <a:solidFill>
                  <a:srgbClr val="FFFFFF"/>
                </a:solidFill>
                <a:latin typeface="Muli ExtraLight" panose="00000300000000000000" pitchFamily="2" charset="0"/>
                <a:cs typeface="Tahoma"/>
              </a:rPr>
              <a:t>Used to distributing configurations, apps, and content updates to groups of Splunk  Enterprise instances.</a:t>
            </a:r>
            <a:endParaRPr sz="2800" b="1" dirty="0">
              <a:latin typeface="Muli ExtraLight" panose="00000300000000000000" pitchFamily="2" charset="0"/>
              <a:cs typeface="Tahoma"/>
            </a:endParaRPr>
          </a:p>
        </p:txBody>
      </p:sp>
      <p:pic>
        <p:nvPicPr>
          <p:cNvPr id="9" name="object 9"/>
          <p:cNvPicPr/>
          <p:nvPr/>
        </p:nvPicPr>
        <p:blipFill>
          <a:blip r:embed="rId3" cstate="print"/>
          <a:stretch>
            <a:fillRect/>
          </a:stretch>
        </p:blipFill>
        <p:spPr>
          <a:xfrm>
            <a:off x="4444212" y="7238164"/>
            <a:ext cx="514349" cy="409574"/>
          </a:xfrm>
          <a:prstGeom prst="rect">
            <a:avLst/>
          </a:prstGeom>
        </p:spPr>
      </p:pic>
      <p:pic>
        <p:nvPicPr>
          <p:cNvPr id="10" name="object 10"/>
          <p:cNvPicPr/>
          <p:nvPr/>
        </p:nvPicPr>
        <p:blipFill>
          <a:blip r:embed="rId3" cstate="print"/>
          <a:stretch>
            <a:fillRect/>
          </a:stretch>
        </p:blipFill>
        <p:spPr>
          <a:xfrm>
            <a:off x="4444212" y="7874760"/>
            <a:ext cx="514349" cy="409574"/>
          </a:xfrm>
          <a:prstGeom prst="rect">
            <a:avLst/>
          </a:prstGeom>
        </p:spPr>
      </p:pic>
      <p:pic>
        <p:nvPicPr>
          <p:cNvPr id="11" name="object 11"/>
          <p:cNvPicPr/>
          <p:nvPr/>
        </p:nvPicPr>
        <p:blipFill>
          <a:blip r:embed="rId3" cstate="print"/>
          <a:stretch>
            <a:fillRect/>
          </a:stretch>
        </p:blipFill>
        <p:spPr>
          <a:xfrm>
            <a:off x="4444212" y="8536078"/>
            <a:ext cx="514349" cy="409574"/>
          </a:xfrm>
          <a:prstGeom prst="rect">
            <a:avLst/>
          </a:prstGeom>
        </p:spPr>
      </p:pic>
      <p:pic>
        <p:nvPicPr>
          <p:cNvPr id="12" name="object 12"/>
          <p:cNvPicPr/>
          <p:nvPr/>
        </p:nvPicPr>
        <p:blipFill>
          <a:blip r:embed="rId3" cstate="print"/>
          <a:stretch>
            <a:fillRect/>
          </a:stretch>
        </p:blipFill>
        <p:spPr>
          <a:xfrm>
            <a:off x="4444212" y="9129347"/>
            <a:ext cx="514349" cy="409574"/>
          </a:xfrm>
          <a:prstGeom prst="rect">
            <a:avLst/>
          </a:prstGeom>
        </p:spPr>
      </p:pic>
      <p:sp>
        <p:nvSpPr>
          <p:cNvPr id="13" name="object 13"/>
          <p:cNvSpPr txBox="1"/>
          <p:nvPr/>
        </p:nvSpPr>
        <p:spPr>
          <a:xfrm>
            <a:off x="5067358" y="7281391"/>
            <a:ext cx="103162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Muli ExtraLight" panose="00000300000000000000" pitchFamily="2" charset="0"/>
                <a:cs typeface="Verdana"/>
              </a:rPr>
              <a:t>Any full Splunk Enterprise instance - even one indexing data locally - can act as a deployment server.</a:t>
            </a:r>
            <a:endParaRPr sz="1800" dirty="0">
              <a:latin typeface="Muli ExtraLight" panose="00000300000000000000" pitchFamily="2" charset="0"/>
              <a:cs typeface="Verdana"/>
            </a:endParaRPr>
          </a:p>
        </p:txBody>
      </p:sp>
      <p:sp>
        <p:nvSpPr>
          <p:cNvPr id="14" name="object 14"/>
          <p:cNvSpPr txBox="1"/>
          <p:nvPr/>
        </p:nvSpPr>
        <p:spPr>
          <a:xfrm>
            <a:off x="5056597" y="7917986"/>
            <a:ext cx="10316210"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Muli ExtraLight" panose="00000300000000000000" pitchFamily="2" charset="0"/>
                <a:cs typeface="Verdana"/>
              </a:rPr>
              <a:t>A deployment client is a Splunk instance remotely configured by a deployment server</a:t>
            </a:r>
            <a:r>
              <a:rPr sz="1800" spc="-140" dirty="0">
                <a:solidFill>
                  <a:srgbClr val="FFFFFF"/>
                </a:solidFill>
                <a:latin typeface="Verdana"/>
                <a:cs typeface="Verdana"/>
              </a:rPr>
              <a:t>.</a:t>
            </a:r>
            <a:endParaRPr sz="1800" dirty="0">
              <a:latin typeface="Verdana"/>
              <a:cs typeface="Verdana"/>
            </a:endParaRPr>
          </a:p>
        </p:txBody>
      </p:sp>
      <p:sp>
        <p:nvSpPr>
          <p:cNvPr id="15" name="object 15"/>
          <p:cNvSpPr txBox="1"/>
          <p:nvPr/>
        </p:nvSpPr>
        <p:spPr>
          <a:xfrm>
            <a:off x="5056448" y="8579305"/>
            <a:ext cx="1281049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Muli ExtraLight" panose="00000300000000000000" pitchFamily="2" charset="0"/>
                <a:cs typeface="Verdana"/>
              </a:rPr>
              <a:t>A deployment app is a set of content maintained on the deployment server and deployed as a unit to clients of a server class</a:t>
            </a:r>
            <a:r>
              <a:rPr sz="1800" spc="-95" dirty="0">
                <a:solidFill>
                  <a:srgbClr val="FFFFFF"/>
                </a:solidFill>
                <a:latin typeface="Verdana"/>
                <a:cs typeface="Verdana"/>
              </a:rPr>
              <a:t>.</a:t>
            </a:r>
            <a:endParaRPr sz="1800" dirty="0">
              <a:latin typeface="Verdana"/>
              <a:cs typeface="Verdana"/>
            </a:endParaRPr>
          </a:p>
        </p:txBody>
      </p:sp>
      <p:sp>
        <p:nvSpPr>
          <p:cNvPr id="16" name="object 16"/>
          <p:cNvSpPr txBox="1"/>
          <p:nvPr/>
        </p:nvSpPr>
        <p:spPr>
          <a:xfrm>
            <a:off x="5056597" y="9172574"/>
            <a:ext cx="11555003" cy="289823"/>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Muli ExtraLight" panose="00000300000000000000" pitchFamily="2" charset="0"/>
                <a:cs typeface="Verdana"/>
              </a:rPr>
              <a:t>A server class is a group of deployment clients that share one or more defined characteristics</a:t>
            </a:r>
            <a:r>
              <a:rPr sz="1800" spc="-105" dirty="0">
                <a:solidFill>
                  <a:srgbClr val="FFFFFF"/>
                </a:solidFill>
                <a:latin typeface="Verdana"/>
                <a:cs typeface="Verdana"/>
              </a:rPr>
              <a:t>.</a:t>
            </a:r>
            <a:endParaRPr sz="1800" dirty="0">
              <a:latin typeface="Verdana"/>
              <a:cs typeface="Verdan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8288000" cy="10287000"/>
            <a:chOff x="0" y="0"/>
            <a:chExt cx="18288000" cy="10287000"/>
          </a:xfrm>
        </p:grpSpPr>
        <p:sp>
          <p:nvSpPr>
            <p:cNvPr id="3" name="object 3"/>
            <p:cNvSpPr/>
            <p:nvPr/>
          </p:nvSpPr>
          <p:spPr>
            <a:xfrm>
              <a:off x="8060782" y="1"/>
              <a:ext cx="10227310" cy="10287000"/>
            </a:xfrm>
            <a:custGeom>
              <a:avLst/>
              <a:gdLst/>
              <a:ahLst/>
              <a:cxnLst/>
              <a:rect l="l" t="t" r="r" b="b"/>
              <a:pathLst>
                <a:path w="10227310" h="10287000">
                  <a:moveTo>
                    <a:pt x="10227216" y="10286998"/>
                  </a:moveTo>
                  <a:lnTo>
                    <a:pt x="0" y="10286998"/>
                  </a:lnTo>
                  <a:lnTo>
                    <a:pt x="0" y="0"/>
                  </a:lnTo>
                  <a:lnTo>
                    <a:pt x="10227216" y="0"/>
                  </a:lnTo>
                  <a:lnTo>
                    <a:pt x="10227216" y="10286998"/>
                  </a:lnTo>
                  <a:close/>
                </a:path>
              </a:pathLst>
            </a:custGeom>
            <a:solidFill>
              <a:srgbClr val="181818"/>
            </a:solidFill>
          </p:spPr>
          <p:txBody>
            <a:bodyPr wrap="square" lIns="0" tIns="0" rIns="0" bIns="0" rtlCol="0"/>
            <a:lstStyle/>
            <a:p>
              <a:endParaRPr/>
            </a:p>
          </p:txBody>
        </p:sp>
        <p:sp>
          <p:nvSpPr>
            <p:cNvPr id="4" name="object 4"/>
            <p:cNvSpPr/>
            <p:nvPr/>
          </p:nvSpPr>
          <p:spPr>
            <a:xfrm>
              <a:off x="9319163" y="3544113"/>
              <a:ext cx="7115175" cy="9525"/>
            </a:xfrm>
            <a:custGeom>
              <a:avLst/>
              <a:gdLst/>
              <a:ahLst/>
              <a:cxnLst/>
              <a:rect l="l" t="t" r="r" b="b"/>
              <a:pathLst>
                <a:path w="7115175" h="9525">
                  <a:moveTo>
                    <a:pt x="7115174" y="9524"/>
                  </a:moveTo>
                  <a:lnTo>
                    <a:pt x="0" y="9524"/>
                  </a:lnTo>
                  <a:lnTo>
                    <a:pt x="0" y="0"/>
                  </a:lnTo>
                  <a:lnTo>
                    <a:pt x="7115174" y="0"/>
                  </a:lnTo>
                  <a:lnTo>
                    <a:pt x="7115174" y="9524"/>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0" y="0"/>
              <a:ext cx="8060783" cy="10286998"/>
            </a:xfrm>
            <a:prstGeom prst="rect">
              <a:avLst/>
            </a:prstGeom>
          </p:spPr>
        </p:pic>
      </p:grpSp>
      <p:sp>
        <p:nvSpPr>
          <p:cNvPr id="6" name="object 6"/>
          <p:cNvSpPr txBox="1"/>
          <p:nvPr/>
        </p:nvSpPr>
        <p:spPr>
          <a:xfrm>
            <a:off x="454025" y="3702050"/>
            <a:ext cx="7105015" cy="4500245"/>
          </a:xfrm>
          <a:prstGeom prst="rect">
            <a:avLst/>
          </a:prstGeom>
        </p:spPr>
        <p:txBody>
          <a:bodyPr vert="horz" wrap="square" lIns="0" tIns="256540" rIns="0" bIns="0" rtlCol="0">
            <a:spAutoFit/>
          </a:bodyPr>
          <a:lstStyle/>
          <a:p>
            <a:pPr marL="12700" marR="1595120">
              <a:lnSpc>
                <a:spcPts val="9600"/>
              </a:lnSpc>
              <a:spcBef>
                <a:spcPts val="2020"/>
              </a:spcBef>
            </a:pPr>
            <a:r>
              <a:rPr sz="9600" dirty="0">
                <a:solidFill>
                  <a:srgbClr val="FFFFFF"/>
                </a:solidFill>
                <a:latin typeface="Squada One" panose="02000000000000000000" pitchFamily="2" charset="0"/>
                <a:cs typeface="Trebuchet MS"/>
              </a:rPr>
              <a:t>LICENSE  MANAGMENT</a:t>
            </a:r>
            <a:endParaRPr sz="9600" dirty="0">
              <a:latin typeface="Squada One" panose="02000000000000000000" pitchFamily="2" charset="0"/>
              <a:cs typeface="Trebuchet MS"/>
            </a:endParaRPr>
          </a:p>
          <a:p>
            <a:pPr marL="12700">
              <a:lnSpc>
                <a:spcPct val="100000"/>
              </a:lnSpc>
              <a:spcBef>
                <a:spcPts val="1175"/>
              </a:spcBef>
            </a:pPr>
            <a:r>
              <a:rPr sz="3600" dirty="0">
                <a:solidFill>
                  <a:srgbClr val="FFFFFF"/>
                </a:solidFill>
                <a:latin typeface="Squada One" panose="02000000000000000000" pitchFamily="2" charset="0"/>
                <a:cs typeface="Trebuchet MS"/>
              </a:rPr>
              <a:t>Splunk Licensing</a:t>
            </a:r>
            <a:endParaRPr sz="3600" dirty="0">
              <a:latin typeface="Squada One" panose="02000000000000000000" pitchFamily="2" charset="0"/>
              <a:cs typeface="Trebuchet MS"/>
            </a:endParaRPr>
          </a:p>
          <a:p>
            <a:pPr marL="12700" marR="5080">
              <a:lnSpc>
                <a:spcPct val="114599"/>
              </a:lnSpc>
              <a:spcBef>
                <a:spcPts val="2020"/>
              </a:spcBef>
            </a:pPr>
            <a:r>
              <a:rPr sz="2400" dirty="0">
                <a:solidFill>
                  <a:srgbClr val="FFFFFF"/>
                </a:solidFill>
                <a:latin typeface="Muli ExtraLight" panose="00000300000000000000" pitchFamily="2" charset="0"/>
                <a:cs typeface="Verdana"/>
              </a:rPr>
              <a:t>Splunk software licenses specify the features you  have access to and how much data can be indexed.</a:t>
            </a:r>
            <a:endParaRPr sz="2400" dirty="0">
              <a:latin typeface="Muli ExtraLight" panose="00000300000000000000" pitchFamily="2" charset="0"/>
              <a:cs typeface="Verdana"/>
            </a:endParaRPr>
          </a:p>
        </p:txBody>
      </p:sp>
      <p:grpSp>
        <p:nvGrpSpPr>
          <p:cNvPr id="7" name="object 7"/>
          <p:cNvGrpSpPr/>
          <p:nvPr/>
        </p:nvGrpSpPr>
        <p:grpSpPr>
          <a:xfrm>
            <a:off x="9319163" y="1628318"/>
            <a:ext cx="7115175" cy="5153660"/>
            <a:chOff x="9319163" y="1628318"/>
            <a:chExt cx="7115175" cy="5153660"/>
          </a:xfrm>
        </p:grpSpPr>
        <p:sp>
          <p:nvSpPr>
            <p:cNvPr id="8" name="object 8"/>
            <p:cNvSpPr/>
            <p:nvPr/>
          </p:nvSpPr>
          <p:spPr>
            <a:xfrm>
              <a:off x="9319163" y="6772098"/>
              <a:ext cx="7115175" cy="9525"/>
            </a:xfrm>
            <a:custGeom>
              <a:avLst/>
              <a:gdLst/>
              <a:ahLst/>
              <a:cxnLst/>
              <a:rect l="l" t="t" r="r" b="b"/>
              <a:pathLst>
                <a:path w="7115175" h="9525">
                  <a:moveTo>
                    <a:pt x="7115174" y="9524"/>
                  </a:moveTo>
                  <a:lnTo>
                    <a:pt x="0" y="9524"/>
                  </a:lnTo>
                  <a:lnTo>
                    <a:pt x="0" y="0"/>
                  </a:lnTo>
                  <a:lnTo>
                    <a:pt x="7115174" y="0"/>
                  </a:lnTo>
                  <a:lnTo>
                    <a:pt x="7115174" y="9524"/>
                  </a:lnTo>
                  <a:close/>
                </a:path>
              </a:pathLst>
            </a:custGeom>
            <a:solidFill>
              <a:srgbClr val="FFFFFF"/>
            </a:solidFill>
          </p:spPr>
          <p:txBody>
            <a:bodyPr wrap="square" lIns="0" tIns="0" rIns="0" bIns="0" rtlCol="0"/>
            <a:lstStyle/>
            <a:p>
              <a:endParaRPr/>
            </a:p>
          </p:txBody>
        </p:sp>
        <p:pic>
          <p:nvPicPr>
            <p:cNvPr id="9" name="object 9"/>
            <p:cNvPicPr/>
            <p:nvPr/>
          </p:nvPicPr>
          <p:blipFill>
            <a:blip r:embed="rId3" cstate="print"/>
            <a:stretch>
              <a:fillRect/>
            </a:stretch>
          </p:blipFill>
          <p:spPr>
            <a:xfrm>
              <a:off x="9391649" y="1628318"/>
              <a:ext cx="104775" cy="104774"/>
            </a:xfrm>
            <a:prstGeom prst="rect">
              <a:avLst/>
            </a:prstGeom>
          </p:spPr>
        </p:pic>
        <p:pic>
          <p:nvPicPr>
            <p:cNvPr id="10" name="object 10"/>
            <p:cNvPicPr/>
            <p:nvPr/>
          </p:nvPicPr>
          <p:blipFill>
            <a:blip r:embed="rId3" cstate="print"/>
            <a:stretch>
              <a:fillRect/>
            </a:stretch>
          </p:blipFill>
          <p:spPr>
            <a:xfrm>
              <a:off x="9391649" y="2047418"/>
              <a:ext cx="104775" cy="104774"/>
            </a:xfrm>
            <a:prstGeom prst="rect">
              <a:avLst/>
            </a:prstGeom>
          </p:spPr>
        </p:pic>
        <p:pic>
          <p:nvPicPr>
            <p:cNvPr id="11" name="object 11"/>
            <p:cNvPicPr/>
            <p:nvPr/>
          </p:nvPicPr>
          <p:blipFill>
            <a:blip r:embed="rId3" cstate="print"/>
            <a:stretch>
              <a:fillRect/>
            </a:stretch>
          </p:blipFill>
          <p:spPr>
            <a:xfrm>
              <a:off x="9391649" y="2466518"/>
              <a:ext cx="104775" cy="104774"/>
            </a:xfrm>
            <a:prstGeom prst="rect">
              <a:avLst/>
            </a:prstGeom>
          </p:spPr>
        </p:pic>
        <p:pic>
          <p:nvPicPr>
            <p:cNvPr id="12" name="object 12"/>
            <p:cNvPicPr/>
            <p:nvPr/>
          </p:nvPicPr>
          <p:blipFill>
            <a:blip r:embed="rId3" cstate="print"/>
            <a:stretch>
              <a:fillRect/>
            </a:stretch>
          </p:blipFill>
          <p:spPr>
            <a:xfrm>
              <a:off x="9391649" y="2885618"/>
              <a:ext cx="104775" cy="104774"/>
            </a:xfrm>
            <a:prstGeom prst="rect">
              <a:avLst/>
            </a:prstGeom>
          </p:spPr>
        </p:pic>
      </p:grpSp>
      <p:sp>
        <p:nvSpPr>
          <p:cNvPr id="13" name="object 13"/>
          <p:cNvSpPr txBox="1">
            <a:spLocks noGrp="1"/>
          </p:cNvSpPr>
          <p:nvPr>
            <p:ph type="title"/>
          </p:nvPr>
        </p:nvSpPr>
        <p:spPr>
          <a:xfrm>
            <a:off x="9131300" y="604795"/>
            <a:ext cx="4041775"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Squada One" panose="02000000000000000000" pitchFamily="2" charset="0"/>
              </a:rPr>
              <a:t>Types of Splunk License</a:t>
            </a:r>
          </a:p>
        </p:txBody>
      </p:sp>
      <p:sp>
        <p:nvSpPr>
          <p:cNvPr id="14" name="object 14"/>
          <p:cNvSpPr txBox="1"/>
          <p:nvPr/>
        </p:nvSpPr>
        <p:spPr>
          <a:xfrm>
            <a:off x="9306463" y="1409878"/>
            <a:ext cx="7137400" cy="8158324"/>
          </a:xfrm>
          <a:prstGeom prst="rect">
            <a:avLst/>
          </a:prstGeom>
        </p:spPr>
        <p:txBody>
          <a:bodyPr vert="horz" wrap="square" lIns="0" tIns="66040" rIns="0" bIns="0" rtlCol="0">
            <a:spAutoFit/>
          </a:bodyPr>
          <a:lstStyle/>
          <a:p>
            <a:pPr marL="355600">
              <a:lnSpc>
                <a:spcPct val="100000"/>
              </a:lnSpc>
              <a:spcBef>
                <a:spcPts val="520"/>
              </a:spcBef>
            </a:pPr>
            <a:r>
              <a:rPr sz="2400" dirty="0">
                <a:solidFill>
                  <a:srgbClr val="FFFFFF"/>
                </a:solidFill>
                <a:latin typeface="Muli ExtraLight" panose="00000300000000000000" pitchFamily="2" charset="0"/>
                <a:cs typeface="Verdana"/>
              </a:rPr>
              <a:t>Splunk Enterprise licenses</a:t>
            </a:r>
            <a:endParaRPr sz="2400" dirty="0">
              <a:latin typeface="Muli ExtraLight" panose="00000300000000000000" pitchFamily="2" charset="0"/>
              <a:cs typeface="Verdana"/>
            </a:endParaRPr>
          </a:p>
          <a:p>
            <a:pPr marL="355600" marR="4438015">
              <a:lnSpc>
                <a:spcPct val="114599"/>
              </a:lnSpc>
            </a:pPr>
            <a:r>
              <a:rPr sz="2400" dirty="0">
                <a:solidFill>
                  <a:srgbClr val="FFFFFF"/>
                </a:solidFill>
                <a:latin typeface="Muli ExtraLight" panose="00000300000000000000" pitchFamily="2" charset="0"/>
                <a:cs typeface="Tahoma"/>
              </a:rPr>
              <a:t>Trial  license  Dev/ Test license  Free license</a:t>
            </a:r>
            <a:endParaRPr sz="2400" dirty="0">
              <a:latin typeface="Muli ExtraLight" panose="00000300000000000000" pitchFamily="2" charset="0"/>
              <a:cs typeface="Tahoma"/>
            </a:endParaRPr>
          </a:p>
          <a:p>
            <a:pPr>
              <a:lnSpc>
                <a:spcPct val="100000"/>
              </a:lnSpc>
            </a:pPr>
            <a:endParaRPr sz="3000" dirty="0">
              <a:latin typeface="Tahoma"/>
              <a:cs typeface="Tahoma"/>
            </a:endParaRPr>
          </a:p>
          <a:p>
            <a:pPr marL="12700">
              <a:lnSpc>
                <a:spcPct val="100000"/>
              </a:lnSpc>
              <a:spcBef>
                <a:spcPts val="2440"/>
              </a:spcBef>
            </a:pPr>
            <a:r>
              <a:rPr sz="3600" dirty="0">
                <a:solidFill>
                  <a:srgbClr val="FFFFFF"/>
                </a:solidFill>
                <a:latin typeface="Squada One" panose="02000000000000000000" pitchFamily="2" charset="0"/>
                <a:cs typeface="Trebuchet MS"/>
              </a:rPr>
              <a:t>Splunk License Master</a:t>
            </a:r>
            <a:endParaRPr sz="3600" dirty="0">
              <a:latin typeface="Squada One" panose="02000000000000000000" pitchFamily="2" charset="0"/>
              <a:cs typeface="Trebuchet MS"/>
            </a:endParaRPr>
          </a:p>
          <a:p>
            <a:pPr marL="12700" marR="320675">
              <a:lnSpc>
                <a:spcPct val="114599"/>
              </a:lnSpc>
              <a:spcBef>
                <a:spcPts val="2020"/>
              </a:spcBef>
            </a:pPr>
            <a:r>
              <a:rPr sz="2400" dirty="0">
                <a:solidFill>
                  <a:srgbClr val="FFFFFF"/>
                </a:solidFill>
                <a:latin typeface="Muli ExtraLight" panose="00000300000000000000" pitchFamily="2" charset="0"/>
                <a:cs typeface="Verdana"/>
              </a:rPr>
              <a:t>A license master controls one or more license  slaves. From the license master, you can define  stacks, pools, add licensing capacity, and manage  license slaves.</a:t>
            </a:r>
            <a:endParaRPr sz="2400" dirty="0">
              <a:latin typeface="Muli ExtraLight" panose="00000300000000000000" pitchFamily="2" charset="0"/>
              <a:cs typeface="Verdana"/>
            </a:endParaRPr>
          </a:p>
          <a:p>
            <a:pPr>
              <a:lnSpc>
                <a:spcPct val="100000"/>
              </a:lnSpc>
            </a:pPr>
            <a:endParaRPr sz="3000" dirty="0">
              <a:latin typeface="Verdana"/>
              <a:cs typeface="Verdana"/>
            </a:endParaRPr>
          </a:p>
          <a:p>
            <a:pPr marL="12700">
              <a:lnSpc>
                <a:spcPct val="100000"/>
              </a:lnSpc>
              <a:spcBef>
                <a:spcPts val="1830"/>
              </a:spcBef>
            </a:pPr>
            <a:r>
              <a:rPr sz="3600" dirty="0">
                <a:solidFill>
                  <a:srgbClr val="FFFFFF"/>
                </a:solidFill>
                <a:latin typeface="Squada One" panose="02000000000000000000" pitchFamily="2" charset="0"/>
                <a:cs typeface="Trebuchet MS"/>
              </a:rPr>
              <a:t>License Violation</a:t>
            </a:r>
            <a:endParaRPr sz="3600" dirty="0">
              <a:latin typeface="Squada One" panose="02000000000000000000" pitchFamily="2" charset="0"/>
              <a:cs typeface="Trebuchet MS"/>
            </a:endParaRPr>
          </a:p>
          <a:p>
            <a:pPr marL="12700" marR="5080">
              <a:lnSpc>
                <a:spcPct val="114599"/>
              </a:lnSpc>
              <a:spcBef>
                <a:spcPts val="2020"/>
              </a:spcBef>
            </a:pPr>
            <a:r>
              <a:rPr sz="2400" dirty="0">
                <a:solidFill>
                  <a:srgbClr val="FFFFFF"/>
                </a:solidFill>
                <a:latin typeface="Muli ExtraLight" panose="00000300000000000000" pitchFamily="2" charset="0"/>
                <a:cs typeface="Verdana"/>
              </a:rPr>
              <a:t>A license violation occurs after a series of license  warnings. License warnings occur when you exceed  the maximum daily indexing volume allowed for  your license.</a:t>
            </a:r>
            <a:endParaRPr sz="2400" dirty="0">
              <a:latin typeface="Muli ExtraLight" panose="00000300000000000000" pitchFamily="2" charset="0"/>
              <a:cs typeface="Verdan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928371"/>
            <a:ext cx="13924280" cy="2745105"/>
          </a:xfrm>
          <a:prstGeom prst="rect">
            <a:avLst/>
          </a:prstGeom>
        </p:spPr>
        <p:txBody>
          <a:bodyPr vert="horz" wrap="square" lIns="0" tIns="12700" rIns="0" bIns="0" rtlCol="0">
            <a:spAutoFit/>
          </a:bodyPr>
          <a:lstStyle/>
          <a:p>
            <a:pPr marL="12700">
              <a:lnSpc>
                <a:spcPct val="100000"/>
              </a:lnSpc>
              <a:spcBef>
                <a:spcPts val="100"/>
              </a:spcBef>
            </a:pPr>
            <a:r>
              <a:rPr dirty="0">
                <a:latin typeface="Squada One" panose="02000000000000000000" pitchFamily="2" charset="0"/>
              </a:rPr>
              <a:t>APPLICATION MANAGEMNET</a:t>
            </a:r>
          </a:p>
          <a:p>
            <a:pPr marL="12700" marR="5080">
              <a:lnSpc>
                <a:spcPct val="116100"/>
              </a:lnSpc>
              <a:spcBef>
                <a:spcPts val="2090"/>
              </a:spcBef>
            </a:pPr>
            <a:r>
              <a:rPr sz="2800" b="1" dirty="0">
                <a:latin typeface="Muli ExtraLight" panose="00000300000000000000" pitchFamily="2" charset="0"/>
                <a:cs typeface="Tahoma"/>
              </a:rPr>
              <a:t>Apps are designed to analyze and display knowledge around a specific data source or  data set in Splunk.</a:t>
            </a:r>
          </a:p>
        </p:txBody>
      </p:sp>
      <p:sp>
        <p:nvSpPr>
          <p:cNvPr id="3" name="object 3"/>
          <p:cNvSpPr txBox="1"/>
          <p:nvPr/>
        </p:nvSpPr>
        <p:spPr>
          <a:xfrm>
            <a:off x="1016000" y="6661689"/>
            <a:ext cx="4081779" cy="2756535"/>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Trebuchet MS"/>
              </a:rPr>
              <a:t>Application Overview</a:t>
            </a:r>
            <a:endParaRPr sz="3600" dirty="0">
              <a:latin typeface="Squada One" panose="02000000000000000000" pitchFamily="2" charset="0"/>
              <a:cs typeface="Trebuchet MS"/>
            </a:endParaRPr>
          </a:p>
          <a:p>
            <a:pPr marL="12700" marR="5080">
              <a:lnSpc>
                <a:spcPct val="115500"/>
              </a:lnSpc>
              <a:spcBef>
                <a:spcPts val="2635"/>
              </a:spcBef>
            </a:pPr>
            <a:r>
              <a:rPr sz="2100" dirty="0">
                <a:solidFill>
                  <a:srgbClr val="FFFFFF"/>
                </a:solidFill>
                <a:latin typeface="Muli ExtraLight" panose="00000300000000000000" pitchFamily="2" charset="0"/>
                <a:cs typeface="Verdana"/>
              </a:rPr>
              <a:t>An app contains one or more  views. An app can include various  knowledge objects such as  reports, lookups, scripted inputs,  and modular inputs.</a:t>
            </a:r>
            <a:endParaRPr sz="2100" dirty="0">
              <a:latin typeface="Muli ExtraLight" panose="00000300000000000000" pitchFamily="2" charset="0"/>
              <a:cs typeface="Verdana"/>
            </a:endParaRPr>
          </a:p>
        </p:txBody>
      </p:sp>
      <p:sp>
        <p:nvSpPr>
          <p:cNvPr id="4" name="object 4"/>
          <p:cNvSpPr txBox="1"/>
          <p:nvPr/>
        </p:nvSpPr>
        <p:spPr>
          <a:xfrm>
            <a:off x="7060094" y="6661689"/>
            <a:ext cx="3868420" cy="2564130"/>
          </a:xfrm>
          <a:prstGeom prst="rect">
            <a:avLst/>
          </a:prstGeom>
        </p:spPr>
        <p:txBody>
          <a:bodyPr vert="horz" wrap="square" lIns="0" tIns="31750" rIns="0" bIns="0" rtlCol="0">
            <a:spAutoFit/>
          </a:bodyPr>
          <a:lstStyle/>
          <a:p>
            <a:pPr marL="12700" marR="1489710">
              <a:lnSpc>
                <a:spcPts val="4310"/>
              </a:lnSpc>
              <a:spcBef>
                <a:spcPts val="250"/>
              </a:spcBef>
            </a:pPr>
            <a:r>
              <a:rPr sz="3600" dirty="0">
                <a:solidFill>
                  <a:srgbClr val="FFFFFF"/>
                </a:solidFill>
                <a:latin typeface="Squada One" panose="02000000000000000000" pitchFamily="2" charset="0"/>
                <a:cs typeface="Trebuchet MS"/>
              </a:rPr>
              <a:t>Application  Dependencies</a:t>
            </a:r>
            <a:endParaRPr sz="3600" dirty="0">
              <a:latin typeface="Squada One" panose="02000000000000000000" pitchFamily="2" charset="0"/>
              <a:cs typeface="Trebuchet MS"/>
            </a:endParaRPr>
          </a:p>
          <a:p>
            <a:pPr marL="12700" marR="5080">
              <a:lnSpc>
                <a:spcPct val="115500"/>
              </a:lnSpc>
              <a:spcBef>
                <a:spcPts val="2490"/>
              </a:spcBef>
            </a:pPr>
            <a:r>
              <a:rPr sz="2100" dirty="0">
                <a:solidFill>
                  <a:srgbClr val="FFFFFF"/>
                </a:solidFill>
                <a:latin typeface="Muli ExtraLight" panose="00000300000000000000" pitchFamily="2" charset="0"/>
                <a:cs typeface="Verdana"/>
              </a:rPr>
              <a:t>An app sometimes depends on  one or more add-ons for specific  functionality.</a:t>
            </a:r>
            <a:endParaRPr sz="2100" dirty="0">
              <a:latin typeface="Muli ExtraLight" panose="00000300000000000000" pitchFamily="2" charset="0"/>
              <a:cs typeface="Verdana"/>
            </a:endParaRPr>
          </a:p>
        </p:txBody>
      </p:sp>
      <p:sp>
        <p:nvSpPr>
          <p:cNvPr id="5" name="object 5"/>
          <p:cNvSpPr txBox="1"/>
          <p:nvPr/>
        </p:nvSpPr>
        <p:spPr>
          <a:xfrm>
            <a:off x="13104189" y="6661689"/>
            <a:ext cx="3931285" cy="2017395"/>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Trebuchet MS"/>
              </a:rPr>
              <a:t>Examples</a:t>
            </a:r>
            <a:endParaRPr sz="3600" dirty="0">
              <a:latin typeface="Squada One" panose="02000000000000000000" pitchFamily="2" charset="0"/>
              <a:cs typeface="Trebuchet MS"/>
            </a:endParaRPr>
          </a:p>
          <a:p>
            <a:pPr marL="12700" marR="5080">
              <a:lnSpc>
                <a:spcPct val="115500"/>
              </a:lnSpc>
              <a:spcBef>
                <a:spcPts val="2635"/>
              </a:spcBef>
            </a:pPr>
            <a:r>
              <a:rPr sz="2100" dirty="0">
                <a:solidFill>
                  <a:srgbClr val="FFFFFF"/>
                </a:solidFill>
                <a:latin typeface="Muli ExtraLight" panose="00000300000000000000" pitchFamily="2" charset="0"/>
                <a:cs typeface="Verdana"/>
              </a:rPr>
              <a:t>Examples of apps are the Splunk  Enterprise Search app and the  Splunk App for AWS.</a:t>
            </a:r>
            <a:endParaRPr sz="2100" dirty="0">
              <a:latin typeface="Muli ExtraLight" panose="00000300000000000000" pitchFamily="2" charset="0"/>
              <a:cs typeface="Verdana"/>
            </a:endParaRPr>
          </a:p>
        </p:txBody>
      </p:sp>
      <p:pic>
        <p:nvPicPr>
          <p:cNvPr id="6" name="object 6"/>
          <p:cNvPicPr/>
          <p:nvPr/>
        </p:nvPicPr>
        <p:blipFill>
          <a:blip r:embed="rId2" cstate="print"/>
          <a:stretch>
            <a:fillRect/>
          </a:stretch>
        </p:blipFill>
        <p:spPr>
          <a:xfrm>
            <a:off x="1028700" y="5690403"/>
            <a:ext cx="514349" cy="409574"/>
          </a:xfrm>
          <a:prstGeom prst="rect">
            <a:avLst/>
          </a:prstGeom>
        </p:spPr>
      </p:pic>
      <p:pic>
        <p:nvPicPr>
          <p:cNvPr id="7" name="object 7"/>
          <p:cNvPicPr/>
          <p:nvPr/>
        </p:nvPicPr>
        <p:blipFill>
          <a:blip r:embed="rId2" cstate="print"/>
          <a:stretch>
            <a:fillRect/>
          </a:stretch>
        </p:blipFill>
        <p:spPr>
          <a:xfrm>
            <a:off x="7072794" y="5690403"/>
            <a:ext cx="514349" cy="409574"/>
          </a:xfrm>
          <a:prstGeom prst="rect">
            <a:avLst/>
          </a:prstGeom>
        </p:spPr>
      </p:pic>
      <p:pic>
        <p:nvPicPr>
          <p:cNvPr id="8" name="object 8"/>
          <p:cNvPicPr/>
          <p:nvPr/>
        </p:nvPicPr>
        <p:blipFill>
          <a:blip r:embed="rId2" cstate="print"/>
          <a:stretch>
            <a:fillRect/>
          </a:stretch>
        </p:blipFill>
        <p:spPr>
          <a:xfrm>
            <a:off x="13116889" y="5690403"/>
            <a:ext cx="514349" cy="40957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028682" y="3751775"/>
            <a:ext cx="533399" cy="561974"/>
          </a:xfrm>
          <a:prstGeom prst="rect">
            <a:avLst/>
          </a:prstGeom>
        </p:spPr>
      </p:pic>
      <p:pic>
        <p:nvPicPr>
          <p:cNvPr id="3" name="object 3"/>
          <p:cNvPicPr/>
          <p:nvPr/>
        </p:nvPicPr>
        <p:blipFill>
          <a:blip r:embed="rId3" cstate="print"/>
          <a:stretch>
            <a:fillRect/>
          </a:stretch>
        </p:blipFill>
        <p:spPr>
          <a:xfrm>
            <a:off x="2504448" y="4726304"/>
            <a:ext cx="104775" cy="104774"/>
          </a:xfrm>
          <a:prstGeom prst="rect">
            <a:avLst/>
          </a:prstGeom>
        </p:spPr>
      </p:pic>
      <p:pic>
        <p:nvPicPr>
          <p:cNvPr id="4" name="object 4"/>
          <p:cNvPicPr/>
          <p:nvPr/>
        </p:nvPicPr>
        <p:blipFill>
          <a:blip r:embed="rId3" cstate="print"/>
          <a:stretch>
            <a:fillRect/>
          </a:stretch>
        </p:blipFill>
        <p:spPr>
          <a:xfrm>
            <a:off x="2504448" y="5145404"/>
            <a:ext cx="104775" cy="104774"/>
          </a:xfrm>
          <a:prstGeom prst="rect">
            <a:avLst/>
          </a:prstGeom>
        </p:spPr>
      </p:pic>
      <p:pic>
        <p:nvPicPr>
          <p:cNvPr id="5" name="object 5"/>
          <p:cNvPicPr/>
          <p:nvPr/>
        </p:nvPicPr>
        <p:blipFill>
          <a:blip r:embed="rId3" cstate="print"/>
          <a:stretch>
            <a:fillRect/>
          </a:stretch>
        </p:blipFill>
        <p:spPr>
          <a:xfrm>
            <a:off x="2504448" y="5564504"/>
            <a:ext cx="104775" cy="104774"/>
          </a:xfrm>
          <a:prstGeom prst="rect">
            <a:avLst/>
          </a:prstGeom>
        </p:spPr>
      </p:pic>
      <p:pic>
        <p:nvPicPr>
          <p:cNvPr id="6" name="object 6"/>
          <p:cNvPicPr/>
          <p:nvPr/>
        </p:nvPicPr>
        <p:blipFill>
          <a:blip r:embed="rId2" cstate="print"/>
          <a:stretch>
            <a:fillRect/>
          </a:stretch>
        </p:blipFill>
        <p:spPr>
          <a:xfrm>
            <a:off x="1028682" y="6095243"/>
            <a:ext cx="533399" cy="561974"/>
          </a:xfrm>
          <a:prstGeom prst="rect">
            <a:avLst/>
          </a:prstGeom>
        </p:spPr>
      </p:pic>
      <p:pic>
        <p:nvPicPr>
          <p:cNvPr id="7" name="object 7"/>
          <p:cNvPicPr/>
          <p:nvPr/>
        </p:nvPicPr>
        <p:blipFill>
          <a:blip r:embed="rId3" cstate="print"/>
          <a:stretch>
            <a:fillRect/>
          </a:stretch>
        </p:blipFill>
        <p:spPr>
          <a:xfrm>
            <a:off x="2504448" y="8396037"/>
            <a:ext cx="104775" cy="104774"/>
          </a:xfrm>
          <a:prstGeom prst="rect">
            <a:avLst/>
          </a:prstGeom>
        </p:spPr>
      </p:pic>
      <p:pic>
        <p:nvPicPr>
          <p:cNvPr id="8" name="object 8"/>
          <p:cNvPicPr/>
          <p:nvPr/>
        </p:nvPicPr>
        <p:blipFill>
          <a:blip r:embed="rId3" cstate="print"/>
          <a:stretch>
            <a:fillRect/>
          </a:stretch>
        </p:blipFill>
        <p:spPr>
          <a:xfrm>
            <a:off x="2504448" y="8815137"/>
            <a:ext cx="104775" cy="104774"/>
          </a:xfrm>
          <a:prstGeom prst="rect">
            <a:avLst/>
          </a:prstGeom>
        </p:spPr>
      </p:pic>
      <p:pic>
        <p:nvPicPr>
          <p:cNvPr id="9" name="object 9"/>
          <p:cNvPicPr/>
          <p:nvPr/>
        </p:nvPicPr>
        <p:blipFill>
          <a:blip r:embed="rId3" cstate="print"/>
          <a:stretch>
            <a:fillRect/>
          </a:stretch>
        </p:blipFill>
        <p:spPr>
          <a:xfrm>
            <a:off x="2504448" y="9234237"/>
            <a:ext cx="104775" cy="104774"/>
          </a:xfrm>
          <a:prstGeom prst="rect">
            <a:avLst/>
          </a:prstGeom>
        </p:spPr>
      </p:pic>
      <p:pic>
        <p:nvPicPr>
          <p:cNvPr id="10" name="object 10"/>
          <p:cNvPicPr/>
          <p:nvPr/>
        </p:nvPicPr>
        <p:blipFill>
          <a:blip r:embed="rId3" cstate="print"/>
          <a:stretch>
            <a:fillRect/>
          </a:stretch>
        </p:blipFill>
        <p:spPr>
          <a:xfrm>
            <a:off x="2504448" y="9653337"/>
            <a:ext cx="104775" cy="104774"/>
          </a:xfrm>
          <a:prstGeom prst="rect">
            <a:avLst/>
          </a:prstGeom>
        </p:spPr>
      </p:pic>
      <p:sp>
        <p:nvSpPr>
          <p:cNvPr id="11" name="object 11"/>
          <p:cNvSpPr txBox="1">
            <a:spLocks noGrp="1"/>
          </p:cNvSpPr>
          <p:nvPr>
            <p:ph type="title"/>
          </p:nvPr>
        </p:nvSpPr>
        <p:spPr>
          <a:xfrm>
            <a:off x="1016000" y="647766"/>
            <a:ext cx="9331960" cy="1488440"/>
          </a:xfrm>
          <a:prstGeom prst="rect">
            <a:avLst/>
          </a:prstGeom>
        </p:spPr>
        <p:txBody>
          <a:bodyPr vert="horz" wrap="square" lIns="0" tIns="12700" rIns="0" bIns="0" rtlCol="0">
            <a:spAutoFit/>
          </a:bodyPr>
          <a:lstStyle/>
          <a:p>
            <a:pPr marL="12700">
              <a:lnSpc>
                <a:spcPct val="100000"/>
              </a:lnSpc>
              <a:spcBef>
                <a:spcPts val="100"/>
              </a:spcBef>
            </a:pPr>
            <a:r>
              <a:rPr dirty="0">
                <a:latin typeface="Squada One" panose="02000000000000000000" pitchFamily="2" charset="0"/>
              </a:rPr>
              <a:t>SPLUNK USER &amp; ROLES</a:t>
            </a:r>
          </a:p>
        </p:txBody>
      </p:sp>
      <p:sp>
        <p:nvSpPr>
          <p:cNvPr id="12" name="object 12"/>
          <p:cNvSpPr txBox="1"/>
          <p:nvPr/>
        </p:nvSpPr>
        <p:spPr>
          <a:xfrm>
            <a:off x="1016000" y="2376426"/>
            <a:ext cx="13834744" cy="7532383"/>
          </a:xfrm>
          <a:prstGeom prst="rect">
            <a:avLst/>
          </a:prstGeom>
        </p:spPr>
        <p:txBody>
          <a:bodyPr vert="horz" wrap="square" lIns="0" tIns="12700" rIns="0" bIns="0" rtlCol="0">
            <a:spAutoFit/>
          </a:bodyPr>
          <a:lstStyle/>
          <a:p>
            <a:pPr marL="12700" marR="5080">
              <a:lnSpc>
                <a:spcPct val="116100"/>
              </a:lnSpc>
              <a:spcBef>
                <a:spcPts val="100"/>
              </a:spcBef>
            </a:pPr>
            <a:r>
              <a:rPr sz="2800" b="1" dirty="0">
                <a:solidFill>
                  <a:srgbClr val="FFFFFF"/>
                </a:solidFill>
                <a:latin typeface="Muli ExtraLight" panose="00000300000000000000" pitchFamily="2" charset="0"/>
                <a:cs typeface="Tahoma"/>
              </a:rPr>
              <a:t>You can create users with passwords and assign them to roles that you have created.  Splunk Enterprise Free does not support user authentication.</a:t>
            </a:r>
            <a:endParaRPr sz="2800" b="1" dirty="0">
              <a:latin typeface="Muli ExtraLight" panose="00000300000000000000" pitchFamily="2" charset="0"/>
              <a:cs typeface="Tahoma"/>
            </a:endParaRPr>
          </a:p>
          <a:p>
            <a:pPr marL="1240790">
              <a:lnSpc>
                <a:spcPct val="100000"/>
              </a:lnSpc>
              <a:spcBef>
                <a:spcPts val="2650"/>
              </a:spcBef>
            </a:pPr>
            <a:r>
              <a:rPr sz="3600" dirty="0">
                <a:solidFill>
                  <a:srgbClr val="FFFFFF"/>
                </a:solidFill>
                <a:latin typeface="Squada One" panose="02000000000000000000" pitchFamily="2" charset="0"/>
                <a:cs typeface="Trebuchet MS"/>
              </a:rPr>
              <a:t>Splunk Enterprise supports three types of authentication systems</a:t>
            </a:r>
            <a:endParaRPr sz="3600" dirty="0">
              <a:latin typeface="Squada One" panose="02000000000000000000" pitchFamily="2" charset="0"/>
              <a:cs typeface="Trebuchet MS"/>
            </a:endParaRPr>
          </a:p>
          <a:p>
            <a:pPr marL="1758314" marR="9140825">
              <a:lnSpc>
                <a:spcPct val="114599"/>
              </a:lnSpc>
              <a:spcBef>
                <a:spcPts val="2010"/>
              </a:spcBef>
            </a:pPr>
            <a:r>
              <a:rPr sz="2400" dirty="0">
                <a:solidFill>
                  <a:srgbClr val="FFFFFF"/>
                </a:solidFill>
                <a:latin typeface="Muli ExtraLight" panose="00000300000000000000" pitchFamily="2" charset="0"/>
                <a:cs typeface="Verdana"/>
              </a:rPr>
              <a:t>Native authentication  LDAP</a:t>
            </a:r>
            <a:endParaRPr sz="2400" dirty="0">
              <a:latin typeface="Muli ExtraLight" panose="00000300000000000000" pitchFamily="2" charset="0"/>
              <a:cs typeface="Verdana"/>
            </a:endParaRPr>
          </a:p>
          <a:p>
            <a:pPr marL="1758314">
              <a:lnSpc>
                <a:spcPct val="100000"/>
              </a:lnSpc>
              <a:spcBef>
                <a:spcPts val="420"/>
              </a:spcBef>
            </a:pPr>
            <a:r>
              <a:rPr sz="2400" dirty="0">
                <a:solidFill>
                  <a:srgbClr val="FFFFFF"/>
                </a:solidFill>
                <a:latin typeface="Muli ExtraLight" panose="00000300000000000000" pitchFamily="2" charset="0"/>
                <a:cs typeface="Verdana"/>
              </a:rPr>
              <a:t>Scripted authentication API</a:t>
            </a:r>
            <a:endParaRPr sz="2400" dirty="0">
              <a:latin typeface="Muli ExtraLight" panose="00000300000000000000" pitchFamily="2" charset="0"/>
              <a:cs typeface="Verdana"/>
            </a:endParaRPr>
          </a:p>
          <a:p>
            <a:pPr marL="1240790">
              <a:lnSpc>
                <a:spcPct val="100000"/>
              </a:lnSpc>
              <a:spcBef>
                <a:spcPts val="2225"/>
              </a:spcBef>
            </a:pPr>
            <a:r>
              <a:rPr sz="3600" dirty="0">
                <a:solidFill>
                  <a:srgbClr val="FFFFFF"/>
                </a:solidFill>
                <a:latin typeface="Squada One" panose="02000000000000000000" pitchFamily="2" charset="0"/>
                <a:cs typeface="Trebuchet MS"/>
              </a:rPr>
              <a:t>Roles</a:t>
            </a:r>
            <a:endParaRPr sz="3600" dirty="0">
              <a:latin typeface="Squada One" panose="02000000000000000000" pitchFamily="2" charset="0"/>
              <a:cs typeface="Trebuchet MS"/>
            </a:endParaRPr>
          </a:p>
          <a:p>
            <a:pPr marL="1240790" marR="1241425">
              <a:lnSpc>
                <a:spcPct val="114599"/>
              </a:lnSpc>
              <a:spcBef>
                <a:spcPts val="2005"/>
              </a:spcBef>
            </a:pPr>
            <a:r>
              <a:rPr sz="2400" dirty="0">
                <a:solidFill>
                  <a:srgbClr val="FFFFFF"/>
                </a:solidFill>
                <a:latin typeface="Muli ExtraLight" panose="00000300000000000000" pitchFamily="2" charset="0"/>
                <a:cs typeface="Verdana"/>
              </a:rPr>
              <a:t>Users are assigned to roles. A role contains a set of capabilities. Capabilities specify  what actions are available to roles.</a:t>
            </a:r>
            <a:endParaRPr sz="2400" dirty="0">
              <a:latin typeface="Muli ExtraLight" panose="00000300000000000000" pitchFamily="2" charset="0"/>
              <a:cs typeface="Verdana"/>
            </a:endParaRPr>
          </a:p>
          <a:p>
            <a:pPr marL="1240790">
              <a:lnSpc>
                <a:spcPct val="100000"/>
              </a:lnSpc>
              <a:spcBef>
                <a:spcPts val="420"/>
              </a:spcBef>
            </a:pPr>
            <a:r>
              <a:rPr sz="2400" dirty="0">
                <a:solidFill>
                  <a:srgbClr val="FFFFFF"/>
                </a:solidFill>
                <a:latin typeface="Muli ExtraLight" panose="00000300000000000000" pitchFamily="2" charset="0"/>
                <a:cs typeface="Verdana"/>
              </a:rPr>
              <a:t>Splunk Enterprise comes with the following predefined roles,</a:t>
            </a:r>
            <a:endParaRPr sz="2400" dirty="0">
              <a:latin typeface="Muli ExtraLight" panose="00000300000000000000" pitchFamily="2" charset="0"/>
              <a:cs typeface="Verdana"/>
            </a:endParaRPr>
          </a:p>
          <a:p>
            <a:pPr marL="1758314" marR="10575925">
              <a:lnSpc>
                <a:spcPct val="114599"/>
              </a:lnSpc>
              <a:spcBef>
                <a:spcPts val="545"/>
              </a:spcBef>
            </a:pPr>
            <a:r>
              <a:rPr sz="2400" dirty="0">
                <a:solidFill>
                  <a:srgbClr val="FFFFFF"/>
                </a:solidFill>
                <a:latin typeface="Muli ExtraLight" panose="00000300000000000000" pitchFamily="2" charset="0"/>
                <a:cs typeface="Verdana"/>
              </a:rPr>
              <a:t>admin  power  user  can_delete</a:t>
            </a:r>
            <a:endParaRPr sz="2400" dirty="0">
              <a:latin typeface="Muli ExtraLight" panose="00000300000000000000" pitchFamily="2" charset="0"/>
              <a:cs typeface="Verdan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47018" y="417525"/>
            <a:ext cx="14945360" cy="2517997"/>
          </a:xfrm>
          <a:prstGeom prst="rect">
            <a:avLst/>
          </a:prstGeom>
        </p:spPr>
        <p:txBody>
          <a:bodyPr vert="horz" wrap="square" lIns="0" tIns="332105" rIns="0" bIns="0" rtlCol="0">
            <a:spAutoFit/>
          </a:bodyPr>
          <a:lstStyle/>
          <a:p>
            <a:pPr marL="12700">
              <a:lnSpc>
                <a:spcPct val="100000"/>
              </a:lnSpc>
              <a:spcBef>
                <a:spcPts val="2615"/>
              </a:spcBef>
            </a:pPr>
            <a:r>
              <a:rPr sz="10400" dirty="0">
                <a:latin typeface="Squada One" panose="02000000000000000000" pitchFamily="2" charset="0"/>
              </a:rPr>
              <a:t>SPLUNK SEARCH FUNDAMENTALS</a:t>
            </a:r>
          </a:p>
          <a:p>
            <a:pPr marL="2218690">
              <a:lnSpc>
                <a:spcPct val="100000"/>
              </a:lnSpc>
              <a:spcBef>
                <a:spcPts val="675"/>
              </a:spcBef>
            </a:pPr>
            <a:r>
              <a:rPr sz="3200" dirty="0">
                <a:latin typeface="Muli ExtraLight" panose="00000300000000000000" pitchFamily="2" charset="0"/>
                <a:cs typeface="Verdana"/>
              </a:rPr>
              <a:t>Understanding the Splunk Search Interface and Navigation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92929"/>
          </a:solidFill>
        </p:spPr>
        <p:txBody>
          <a:bodyPr wrap="square" lIns="0" tIns="0" rIns="0" bIns="0" rtlCol="0"/>
          <a:lstStyle/>
          <a:p>
            <a:endParaRPr dirty="0"/>
          </a:p>
        </p:txBody>
      </p:sp>
      <p:sp>
        <p:nvSpPr>
          <p:cNvPr id="3" name="object 3"/>
          <p:cNvSpPr txBox="1">
            <a:spLocks noGrp="1"/>
          </p:cNvSpPr>
          <p:nvPr>
            <p:ph type="title"/>
          </p:nvPr>
        </p:nvSpPr>
        <p:spPr>
          <a:xfrm>
            <a:off x="1016000" y="928369"/>
            <a:ext cx="13799185" cy="1488440"/>
          </a:xfrm>
          <a:prstGeom prst="rect">
            <a:avLst/>
          </a:prstGeom>
        </p:spPr>
        <p:txBody>
          <a:bodyPr vert="horz" wrap="square" lIns="0" tIns="12700" rIns="0" bIns="0" rtlCol="0">
            <a:spAutoFit/>
          </a:bodyPr>
          <a:lstStyle/>
          <a:p>
            <a:pPr marL="12700">
              <a:lnSpc>
                <a:spcPct val="100000"/>
              </a:lnSpc>
              <a:spcBef>
                <a:spcPts val="100"/>
              </a:spcBef>
            </a:pPr>
            <a:r>
              <a:rPr dirty="0">
                <a:latin typeface="Squada One" panose="02000000000000000000" pitchFamily="2" charset="0"/>
              </a:rPr>
              <a:t>SPLUNK SEARCH FUNDAMENTALS</a:t>
            </a:r>
          </a:p>
        </p:txBody>
      </p:sp>
      <p:sp>
        <p:nvSpPr>
          <p:cNvPr id="4" name="object 4"/>
          <p:cNvSpPr/>
          <p:nvPr/>
        </p:nvSpPr>
        <p:spPr>
          <a:xfrm>
            <a:off x="970965" y="3552240"/>
            <a:ext cx="4807585" cy="6176010"/>
          </a:xfrm>
          <a:custGeom>
            <a:avLst/>
            <a:gdLst/>
            <a:ahLst/>
            <a:cxnLst/>
            <a:rect l="l" t="t" r="r" b="b"/>
            <a:pathLst>
              <a:path w="4807585" h="6176009">
                <a:moveTo>
                  <a:pt x="4807229" y="0"/>
                </a:moveTo>
                <a:lnTo>
                  <a:pt x="0" y="0"/>
                </a:lnTo>
                <a:lnTo>
                  <a:pt x="0" y="20269"/>
                </a:lnTo>
                <a:lnTo>
                  <a:pt x="0" y="6154280"/>
                </a:lnTo>
                <a:lnTo>
                  <a:pt x="0" y="6175819"/>
                </a:lnTo>
                <a:lnTo>
                  <a:pt x="4807229" y="6175819"/>
                </a:lnTo>
                <a:lnTo>
                  <a:pt x="4807229" y="6154788"/>
                </a:lnTo>
                <a:lnTo>
                  <a:pt x="4807229" y="6154280"/>
                </a:lnTo>
                <a:lnTo>
                  <a:pt x="4807229" y="20739"/>
                </a:lnTo>
                <a:lnTo>
                  <a:pt x="4785944" y="20739"/>
                </a:lnTo>
                <a:lnTo>
                  <a:pt x="4785944" y="6154280"/>
                </a:lnTo>
                <a:lnTo>
                  <a:pt x="20840" y="6154280"/>
                </a:lnTo>
                <a:lnTo>
                  <a:pt x="20840" y="20269"/>
                </a:lnTo>
                <a:lnTo>
                  <a:pt x="4807229" y="20269"/>
                </a:lnTo>
                <a:lnTo>
                  <a:pt x="4807229" y="0"/>
                </a:lnTo>
                <a:close/>
              </a:path>
            </a:pathLst>
          </a:custGeom>
          <a:solidFill>
            <a:srgbClr val="FFFFFF"/>
          </a:solidFill>
        </p:spPr>
        <p:txBody>
          <a:bodyPr wrap="square" lIns="0" tIns="0" rIns="0" bIns="0" rtlCol="0"/>
          <a:lstStyle/>
          <a:p>
            <a:endParaRPr/>
          </a:p>
        </p:txBody>
      </p:sp>
      <p:sp>
        <p:nvSpPr>
          <p:cNvPr id="5" name="object 5"/>
          <p:cNvSpPr/>
          <p:nvPr/>
        </p:nvSpPr>
        <p:spPr>
          <a:xfrm>
            <a:off x="12461659" y="4679301"/>
            <a:ext cx="4796790" cy="3980179"/>
          </a:xfrm>
          <a:custGeom>
            <a:avLst/>
            <a:gdLst/>
            <a:ahLst/>
            <a:cxnLst/>
            <a:rect l="l" t="t" r="r" b="b"/>
            <a:pathLst>
              <a:path w="4796790" h="3980179">
                <a:moveTo>
                  <a:pt x="4796460" y="0"/>
                </a:moveTo>
                <a:lnTo>
                  <a:pt x="0" y="0"/>
                </a:lnTo>
                <a:lnTo>
                  <a:pt x="0" y="20345"/>
                </a:lnTo>
                <a:lnTo>
                  <a:pt x="0" y="3957942"/>
                </a:lnTo>
                <a:lnTo>
                  <a:pt x="0" y="3979557"/>
                </a:lnTo>
                <a:lnTo>
                  <a:pt x="4796460" y="3979557"/>
                </a:lnTo>
                <a:lnTo>
                  <a:pt x="4796460" y="3958272"/>
                </a:lnTo>
                <a:lnTo>
                  <a:pt x="4796460" y="3957942"/>
                </a:lnTo>
                <a:lnTo>
                  <a:pt x="4796460" y="20840"/>
                </a:lnTo>
                <a:lnTo>
                  <a:pt x="4775225" y="20840"/>
                </a:lnTo>
                <a:lnTo>
                  <a:pt x="4775225" y="3957942"/>
                </a:lnTo>
                <a:lnTo>
                  <a:pt x="20789" y="3957942"/>
                </a:lnTo>
                <a:lnTo>
                  <a:pt x="20789" y="20345"/>
                </a:lnTo>
                <a:lnTo>
                  <a:pt x="4796460" y="20345"/>
                </a:lnTo>
                <a:lnTo>
                  <a:pt x="4796460" y="0"/>
                </a:lnTo>
                <a:close/>
              </a:path>
            </a:pathLst>
          </a:custGeom>
          <a:solidFill>
            <a:srgbClr val="FFFFFF"/>
          </a:solidFill>
        </p:spPr>
        <p:txBody>
          <a:bodyPr wrap="square" lIns="0" tIns="0" rIns="0" bIns="0" rtlCol="0"/>
          <a:lstStyle/>
          <a:p>
            <a:endParaRPr/>
          </a:p>
        </p:txBody>
      </p:sp>
      <p:sp>
        <p:nvSpPr>
          <p:cNvPr id="6" name="object 6"/>
          <p:cNvSpPr txBox="1"/>
          <p:nvPr/>
        </p:nvSpPr>
        <p:spPr>
          <a:xfrm>
            <a:off x="2820402" y="3805891"/>
            <a:ext cx="1108710" cy="574040"/>
          </a:xfrm>
          <a:prstGeom prst="rect">
            <a:avLst/>
          </a:prstGeom>
        </p:spPr>
        <p:txBody>
          <a:bodyPr vert="horz" wrap="square" lIns="0" tIns="12700" rIns="0" bIns="0" rtlCol="0">
            <a:spAutoFit/>
          </a:bodyPr>
          <a:lstStyle/>
          <a:p>
            <a:pPr>
              <a:lnSpc>
                <a:spcPct val="100000"/>
              </a:lnSpc>
              <a:spcBef>
                <a:spcPts val="100"/>
              </a:spcBef>
            </a:pPr>
            <a:r>
              <a:rPr sz="3600" dirty="0">
                <a:solidFill>
                  <a:srgbClr val="FFFFFF"/>
                </a:solidFill>
                <a:latin typeface="Squada One" panose="02000000000000000000" pitchFamily="2" charset="0"/>
                <a:cs typeface="Trebuchet MS"/>
              </a:rPr>
              <a:t>Events</a:t>
            </a:r>
            <a:endParaRPr sz="3600" dirty="0">
              <a:latin typeface="Squada One" panose="02000000000000000000" pitchFamily="2" charset="0"/>
              <a:cs typeface="Trebuchet MS"/>
            </a:endParaRPr>
          </a:p>
        </p:txBody>
      </p:sp>
      <p:sp>
        <p:nvSpPr>
          <p:cNvPr id="7" name="object 7"/>
          <p:cNvSpPr txBox="1"/>
          <p:nvPr/>
        </p:nvSpPr>
        <p:spPr>
          <a:xfrm>
            <a:off x="6755580" y="4147498"/>
            <a:ext cx="4786630" cy="4478342"/>
          </a:xfrm>
          <a:prstGeom prst="rect">
            <a:avLst/>
          </a:prstGeom>
          <a:solidFill>
            <a:srgbClr val="292929"/>
          </a:solidFill>
          <a:ln w="21278">
            <a:solidFill>
              <a:srgbClr val="FFFFFF"/>
            </a:solidFill>
          </a:ln>
        </p:spPr>
        <p:txBody>
          <a:bodyPr vert="horz" wrap="square" lIns="0" tIns="223520" rIns="0" bIns="0" rtlCol="0">
            <a:spAutoFit/>
          </a:bodyPr>
          <a:lstStyle/>
          <a:p>
            <a:pPr marR="1270" algn="ctr">
              <a:lnSpc>
                <a:spcPct val="100000"/>
              </a:lnSpc>
              <a:spcBef>
                <a:spcPts val="1760"/>
              </a:spcBef>
            </a:pPr>
            <a:r>
              <a:rPr sz="3600" dirty="0">
                <a:solidFill>
                  <a:srgbClr val="FFFFFF"/>
                </a:solidFill>
                <a:latin typeface="Squada One" panose="02000000000000000000" pitchFamily="2" charset="0"/>
                <a:cs typeface="Trebuchet MS"/>
              </a:rPr>
              <a:t>Fields</a:t>
            </a:r>
            <a:endParaRPr sz="3600" dirty="0">
              <a:latin typeface="Squada One" panose="02000000000000000000" pitchFamily="2" charset="0"/>
              <a:cs typeface="Trebuchet MS"/>
            </a:endParaRPr>
          </a:p>
          <a:p>
            <a:pPr marL="99060" marR="102870" algn="just">
              <a:lnSpc>
                <a:spcPct val="114599"/>
              </a:lnSpc>
              <a:spcBef>
                <a:spcPts val="2550"/>
              </a:spcBef>
            </a:pPr>
            <a:r>
              <a:rPr sz="2400" dirty="0">
                <a:solidFill>
                  <a:srgbClr val="FFFFFF"/>
                </a:solidFill>
                <a:latin typeface="Muli ExtraLight" panose="00000300000000000000" pitchFamily="2" charset="0"/>
                <a:cs typeface="Verdana"/>
              </a:rPr>
              <a:t>Fields appear in event data as  searchable name-value pairings.  Fields are the building blocks of  Splunk searches, reports, and  data models. When you run a  search on your event data,  Splunk software looks for fields in  that data.</a:t>
            </a:r>
            <a:endParaRPr sz="2400" dirty="0">
              <a:latin typeface="Muli ExtraLight" panose="00000300000000000000" pitchFamily="2" charset="0"/>
              <a:cs typeface="Verdana"/>
            </a:endParaRPr>
          </a:p>
        </p:txBody>
      </p:sp>
      <p:sp>
        <p:nvSpPr>
          <p:cNvPr id="8" name="object 8"/>
          <p:cNvSpPr txBox="1"/>
          <p:nvPr/>
        </p:nvSpPr>
        <p:spPr>
          <a:xfrm>
            <a:off x="1085513" y="4379931"/>
            <a:ext cx="4589145" cy="5076967"/>
          </a:xfrm>
          <a:prstGeom prst="rect">
            <a:avLst/>
          </a:prstGeom>
        </p:spPr>
        <p:txBody>
          <a:bodyPr vert="horz" wrap="square" lIns="0" tIns="12700" rIns="0" bIns="0" rtlCol="0">
            <a:spAutoFit/>
          </a:bodyPr>
          <a:lstStyle/>
          <a:p>
            <a:pPr marR="5080" algn="just">
              <a:lnSpc>
                <a:spcPct val="114599"/>
              </a:lnSpc>
              <a:spcBef>
                <a:spcPts val="100"/>
              </a:spcBef>
            </a:pPr>
            <a:r>
              <a:rPr sz="2400" dirty="0">
                <a:solidFill>
                  <a:srgbClr val="FFFFFF"/>
                </a:solidFill>
                <a:latin typeface="Muli ExtraLight" panose="00000300000000000000" pitchFamily="2" charset="0"/>
                <a:cs typeface="Verdana"/>
              </a:rPr>
              <a:t>When data is indexed, it is  divided into individual events.  Each event is given a timestamp,  host, source, and source type.  Often, a single event corresponds  to a single line in your inputs, but  some inputs (for example, XML  logs) have multiline events, and  some inputs have multiple events  on a single line. When you run a  successful search, you get back  events.</a:t>
            </a:r>
            <a:endParaRPr sz="2400" dirty="0">
              <a:latin typeface="Muli ExtraLight" panose="00000300000000000000" pitchFamily="2" charset="0"/>
              <a:cs typeface="Verdana"/>
            </a:endParaRPr>
          </a:p>
        </p:txBody>
      </p:sp>
      <p:sp>
        <p:nvSpPr>
          <p:cNvPr id="9" name="object 9"/>
          <p:cNvSpPr txBox="1"/>
          <p:nvPr/>
        </p:nvSpPr>
        <p:spPr>
          <a:xfrm>
            <a:off x="12571282" y="5259417"/>
            <a:ext cx="4588510" cy="2850204"/>
          </a:xfrm>
          <a:prstGeom prst="rect">
            <a:avLst/>
          </a:prstGeom>
        </p:spPr>
        <p:txBody>
          <a:bodyPr vert="horz" wrap="square" lIns="0" tIns="12700" rIns="0" bIns="0" rtlCol="0">
            <a:spAutoFit/>
          </a:bodyPr>
          <a:lstStyle/>
          <a:p>
            <a:pPr marL="682625">
              <a:lnSpc>
                <a:spcPct val="100000"/>
              </a:lnSpc>
              <a:spcBef>
                <a:spcPts val="100"/>
              </a:spcBef>
            </a:pPr>
            <a:r>
              <a:rPr lang="en-US" sz="3600" dirty="0">
                <a:solidFill>
                  <a:srgbClr val="FFFFFF"/>
                </a:solidFill>
                <a:latin typeface="Squada One" panose="02000000000000000000" pitchFamily="2" charset="0"/>
                <a:cs typeface="Trebuchet MS"/>
              </a:rPr>
              <a:t>         </a:t>
            </a:r>
            <a:r>
              <a:rPr sz="3600" dirty="0">
                <a:solidFill>
                  <a:srgbClr val="FFFFFF"/>
                </a:solidFill>
                <a:latin typeface="Squada One" panose="02000000000000000000" pitchFamily="2" charset="0"/>
                <a:cs typeface="Trebuchet MS"/>
              </a:rPr>
              <a:t>Timestamp</a:t>
            </a:r>
            <a:endParaRPr sz="3600" dirty="0">
              <a:latin typeface="Squada One" panose="02000000000000000000" pitchFamily="2" charset="0"/>
              <a:cs typeface="Trebuchet MS"/>
            </a:endParaRPr>
          </a:p>
          <a:p>
            <a:pPr marR="5080" algn="just">
              <a:lnSpc>
                <a:spcPct val="114599"/>
              </a:lnSpc>
              <a:spcBef>
                <a:spcPts val="1465"/>
              </a:spcBef>
            </a:pPr>
            <a:r>
              <a:rPr sz="2400" dirty="0">
                <a:solidFill>
                  <a:srgbClr val="FFFFFF"/>
                </a:solidFill>
                <a:latin typeface="Muli ExtraLight" panose="00000300000000000000" pitchFamily="2" charset="0"/>
                <a:cs typeface="Verdana"/>
              </a:rPr>
              <a:t>The Splunk platform uses  timestamps to correlate events  by time, create the histogram in  Splunk Web, and set time ranges  for searches.</a:t>
            </a:r>
            <a:endParaRPr sz="2400" dirty="0">
              <a:latin typeface="Muli ExtraLight" panose="00000300000000000000" pitchFamily="2" charset="0"/>
              <a:cs typeface="Verdana"/>
            </a:endParaRPr>
          </a:p>
        </p:txBody>
      </p:sp>
      <p:sp>
        <p:nvSpPr>
          <p:cNvPr id="10" name="TextBox 9">
            <a:extLst>
              <a:ext uri="{FF2B5EF4-FFF2-40B4-BE49-F238E27FC236}">
                <a16:creationId xmlns:a16="http://schemas.microsoft.com/office/drawing/2014/main" id="{6F934C2D-C4AD-4C9A-9A24-5D4003D5E051}"/>
              </a:ext>
            </a:extLst>
          </p:cNvPr>
          <p:cNvSpPr txBox="1"/>
          <p:nvPr/>
        </p:nvSpPr>
        <p:spPr>
          <a:xfrm>
            <a:off x="1016000" y="2438516"/>
            <a:ext cx="13367385" cy="523220"/>
          </a:xfrm>
          <a:prstGeom prst="rect">
            <a:avLst/>
          </a:prstGeom>
          <a:noFill/>
        </p:spPr>
        <p:txBody>
          <a:bodyPr wrap="square" rtlCol="0">
            <a:spAutoFit/>
          </a:bodyPr>
          <a:lstStyle/>
          <a:p>
            <a:r>
              <a:rPr lang="en-US" sz="2800" dirty="0">
                <a:solidFill>
                  <a:schemeClr val="bg1"/>
                </a:solidFill>
                <a:latin typeface="Muli ExtraLight" panose="00000300000000000000" pitchFamily="2" charset="0"/>
              </a:rPr>
              <a:t>3 Things to remember while understanding the Splunk Search </a:t>
            </a:r>
            <a:endParaRPr lang="en-IN" sz="2800" dirty="0">
              <a:solidFill>
                <a:schemeClr val="bg1"/>
              </a:solidFill>
              <a:latin typeface="Muli ExtraLight" panose="00000300000000000000"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3982" y="1614731"/>
            <a:ext cx="533399" cy="561974"/>
          </a:xfrm>
          <a:prstGeom prst="rect">
            <a:avLst/>
          </a:prstGeom>
        </p:spPr>
      </p:pic>
      <p:pic>
        <p:nvPicPr>
          <p:cNvPr id="3" name="object 3"/>
          <p:cNvPicPr/>
          <p:nvPr/>
        </p:nvPicPr>
        <p:blipFill>
          <a:blip r:embed="rId2" cstate="print"/>
          <a:stretch>
            <a:fillRect/>
          </a:stretch>
        </p:blipFill>
        <p:spPr>
          <a:xfrm>
            <a:off x="9143982" y="4603355"/>
            <a:ext cx="533399" cy="561974"/>
          </a:xfrm>
          <a:prstGeom prst="rect">
            <a:avLst/>
          </a:prstGeom>
        </p:spPr>
      </p:pic>
      <p:sp>
        <p:nvSpPr>
          <p:cNvPr id="4" name="object 4"/>
          <p:cNvSpPr/>
          <p:nvPr/>
        </p:nvSpPr>
        <p:spPr>
          <a:xfrm>
            <a:off x="0" y="43809"/>
            <a:ext cx="7705725" cy="10239375"/>
          </a:xfrm>
          <a:custGeom>
            <a:avLst/>
            <a:gdLst/>
            <a:ahLst/>
            <a:cxnLst/>
            <a:rect l="l" t="t" r="r" b="b"/>
            <a:pathLst>
              <a:path w="7705725" h="10239375">
                <a:moveTo>
                  <a:pt x="7705724" y="10239374"/>
                </a:moveTo>
                <a:lnTo>
                  <a:pt x="0" y="10239374"/>
                </a:lnTo>
                <a:lnTo>
                  <a:pt x="0" y="0"/>
                </a:lnTo>
                <a:lnTo>
                  <a:pt x="7705724" y="0"/>
                </a:lnTo>
                <a:lnTo>
                  <a:pt x="7705724" y="10239374"/>
                </a:lnTo>
                <a:close/>
              </a:path>
            </a:pathLst>
          </a:custGeom>
          <a:solidFill>
            <a:srgbClr val="181818"/>
          </a:solidFill>
        </p:spPr>
        <p:txBody>
          <a:bodyPr wrap="square" lIns="0" tIns="0" rIns="0" bIns="0" rtlCol="0"/>
          <a:lstStyle/>
          <a:p>
            <a:endParaRPr/>
          </a:p>
        </p:txBody>
      </p:sp>
      <p:sp>
        <p:nvSpPr>
          <p:cNvPr id="5" name="object 5"/>
          <p:cNvSpPr txBox="1"/>
          <p:nvPr/>
        </p:nvSpPr>
        <p:spPr>
          <a:xfrm>
            <a:off x="609034" y="3702050"/>
            <a:ext cx="6725284" cy="2707640"/>
          </a:xfrm>
          <a:prstGeom prst="rect">
            <a:avLst/>
          </a:prstGeom>
        </p:spPr>
        <p:txBody>
          <a:bodyPr vert="horz" wrap="square" lIns="0" tIns="256540" rIns="0" bIns="0" rtlCol="0">
            <a:spAutoFit/>
          </a:bodyPr>
          <a:lstStyle/>
          <a:p>
            <a:pPr marL="12700" marR="5080">
              <a:lnSpc>
                <a:spcPts val="9600"/>
              </a:lnSpc>
              <a:spcBef>
                <a:spcPts val="2020"/>
              </a:spcBef>
            </a:pPr>
            <a:r>
              <a:rPr sz="9600" dirty="0">
                <a:solidFill>
                  <a:srgbClr val="FFFFFF"/>
                </a:solidFill>
                <a:latin typeface="Squada One" panose="02000000000000000000" pitchFamily="2" charset="0"/>
                <a:cs typeface="Trebuchet MS"/>
              </a:rPr>
              <a:t>SEARCH  FUNDAMENTALS</a:t>
            </a:r>
            <a:endParaRPr sz="9600" dirty="0">
              <a:latin typeface="Squada One" panose="02000000000000000000" pitchFamily="2" charset="0"/>
              <a:cs typeface="Trebuchet MS"/>
            </a:endParaRPr>
          </a:p>
        </p:txBody>
      </p:sp>
      <p:sp>
        <p:nvSpPr>
          <p:cNvPr id="6" name="object 6"/>
          <p:cNvSpPr txBox="1">
            <a:spLocks noGrp="1"/>
          </p:cNvSpPr>
          <p:nvPr>
            <p:ph type="title"/>
          </p:nvPr>
        </p:nvSpPr>
        <p:spPr>
          <a:xfrm>
            <a:off x="10060300" y="1584326"/>
            <a:ext cx="5745480"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Squada One" panose="02000000000000000000" pitchFamily="2" charset="0"/>
              </a:rPr>
              <a:t>Logic Operator in Splunk Searches</a:t>
            </a:r>
          </a:p>
        </p:txBody>
      </p:sp>
      <p:pic>
        <p:nvPicPr>
          <p:cNvPr id="7" name="object 7"/>
          <p:cNvPicPr/>
          <p:nvPr/>
        </p:nvPicPr>
        <p:blipFill>
          <a:blip r:embed="rId3" cstate="print"/>
          <a:stretch>
            <a:fillRect/>
          </a:stretch>
        </p:blipFill>
        <p:spPr>
          <a:xfrm>
            <a:off x="10320650" y="2697479"/>
            <a:ext cx="104775" cy="104774"/>
          </a:xfrm>
          <a:prstGeom prst="rect">
            <a:avLst/>
          </a:prstGeom>
        </p:spPr>
      </p:pic>
      <p:pic>
        <p:nvPicPr>
          <p:cNvPr id="8" name="object 8"/>
          <p:cNvPicPr/>
          <p:nvPr/>
        </p:nvPicPr>
        <p:blipFill>
          <a:blip r:embed="rId3" cstate="print"/>
          <a:stretch>
            <a:fillRect/>
          </a:stretch>
        </p:blipFill>
        <p:spPr>
          <a:xfrm>
            <a:off x="10320650" y="3116579"/>
            <a:ext cx="104775" cy="104774"/>
          </a:xfrm>
          <a:prstGeom prst="rect">
            <a:avLst/>
          </a:prstGeom>
        </p:spPr>
      </p:pic>
      <p:pic>
        <p:nvPicPr>
          <p:cNvPr id="9" name="object 9"/>
          <p:cNvPicPr/>
          <p:nvPr/>
        </p:nvPicPr>
        <p:blipFill>
          <a:blip r:embed="rId3" cstate="print"/>
          <a:stretch>
            <a:fillRect/>
          </a:stretch>
        </p:blipFill>
        <p:spPr>
          <a:xfrm>
            <a:off x="10320650" y="3535679"/>
            <a:ext cx="104775" cy="104774"/>
          </a:xfrm>
          <a:prstGeom prst="rect">
            <a:avLst/>
          </a:prstGeom>
        </p:spPr>
      </p:pic>
      <p:sp>
        <p:nvSpPr>
          <p:cNvPr id="10" name="object 10"/>
          <p:cNvSpPr txBox="1"/>
          <p:nvPr/>
        </p:nvSpPr>
        <p:spPr>
          <a:xfrm>
            <a:off x="10578371" y="2479039"/>
            <a:ext cx="694055" cy="1282700"/>
          </a:xfrm>
          <a:prstGeom prst="rect">
            <a:avLst/>
          </a:prstGeom>
        </p:spPr>
        <p:txBody>
          <a:bodyPr vert="horz" wrap="square" lIns="0" tIns="12700" rIns="0" bIns="0" rtlCol="0">
            <a:spAutoFit/>
          </a:bodyPr>
          <a:lstStyle/>
          <a:p>
            <a:pPr marL="12700" marR="5080">
              <a:lnSpc>
                <a:spcPct val="114599"/>
              </a:lnSpc>
              <a:spcBef>
                <a:spcPts val="100"/>
              </a:spcBef>
            </a:pPr>
            <a:r>
              <a:rPr sz="2400" dirty="0">
                <a:solidFill>
                  <a:srgbClr val="FFFFFF"/>
                </a:solidFill>
                <a:latin typeface="Muli ExtraLight" panose="00000300000000000000" pitchFamily="2" charset="0"/>
                <a:cs typeface="Verdana"/>
              </a:rPr>
              <a:t>NOT  OR  AND</a:t>
            </a:r>
            <a:endParaRPr sz="2400" dirty="0">
              <a:latin typeface="Muli ExtraLight" panose="00000300000000000000" pitchFamily="2" charset="0"/>
              <a:cs typeface="Verdana"/>
            </a:endParaRPr>
          </a:p>
        </p:txBody>
      </p:sp>
      <p:sp>
        <p:nvSpPr>
          <p:cNvPr id="11" name="object 11"/>
          <p:cNvSpPr txBox="1"/>
          <p:nvPr/>
        </p:nvSpPr>
        <p:spPr>
          <a:xfrm>
            <a:off x="10060300" y="4551042"/>
            <a:ext cx="415099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Trebuchet MS"/>
              </a:rPr>
              <a:t>Splunk Search Command</a:t>
            </a:r>
            <a:endParaRPr sz="3600" dirty="0">
              <a:latin typeface="Squada One" panose="02000000000000000000" pitchFamily="2" charset="0"/>
              <a:cs typeface="Trebuchet MS"/>
            </a:endParaRPr>
          </a:p>
        </p:txBody>
      </p:sp>
      <p:pic>
        <p:nvPicPr>
          <p:cNvPr id="12" name="object 12"/>
          <p:cNvPicPr/>
          <p:nvPr/>
        </p:nvPicPr>
        <p:blipFill>
          <a:blip r:embed="rId3" cstate="print"/>
          <a:stretch>
            <a:fillRect/>
          </a:stretch>
        </p:blipFill>
        <p:spPr>
          <a:xfrm>
            <a:off x="10320650" y="5818286"/>
            <a:ext cx="104775" cy="104774"/>
          </a:xfrm>
          <a:prstGeom prst="rect">
            <a:avLst/>
          </a:prstGeom>
        </p:spPr>
      </p:pic>
      <p:pic>
        <p:nvPicPr>
          <p:cNvPr id="13" name="object 13"/>
          <p:cNvPicPr/>
          <p:nvPr/>
        </p:nvPicPr>
        <p:blipFill>
          <a:blip r:embed="rId3" cstate="print"/>
          <a:stretch>
            <a:fillRect/>
          </a:stretch>
        </p:blipFill>
        <p:spPr>
          <a:xfrm>
            <a:off x="10320650" y="6237386"/>
            <a:ext cx="104775" cy="104774"/>
          </a:xfrm>
          <a:prstGeom prst="rect">
            <a:avLst/>
          </a:prstGeom>
        </p:spPr>
      </p:pic>
      <p:pic>
        <p:nvPicPr>
          <p:cNvPr id="14" name="object 14"/>
          <p:cNvPicPr/>
          <p:nvPr/>
        </p:nvPicPr>
        <p:blipFill>
          <a:blip r:embed="rId3" cstate="print"/>
          <a:stretch>
            <a:fillRect/>
          </a:stretch>
        </p:blipFill>
        <p:spPr>
          <a:xfrm>
            <a:off x="10320650" y="6656486"/>
            <a:ext cx="104775" cy="104774"/>
          </a:xfrm>
          <a:prstGeom prst="rect">
            <a:avLst/>
          </a:prstGeom>
        </p:spPr>
      </p:pic>
      <p:pic>
        <p:nvPicPr>
          <p:cNvPr id="15" name="object 15"/>
          <p:cNvPicPr/>
          <p:nvPr/>
        </p:nvPicPr>
        <p:blipFill>
          <a:blip r:embed="rId3" cstate="print"/>
          <a:stretch>
            <a:fillRect/>
          </a:stretch>
        </p:blipFill>
        <p:spPr>
          <a:xfrm>
            <a:off x="10320650" y="7075586"/>
            <a:ext cx="104775" cy="104774"/>
          </a:xfrm>
          <a:prstGeom prst="rect">
            <a:avLst/>
          </a:prstGeom>
        </p:spPr>
      </p:pic>
      <p:pic>
        <p:nvPicPr>
          <p:cNvPr id="16" name="object 16"/>
          <p:cNvPicPr/>
          <p:nvPr/>
        </p:nvPicPr>
        <p:blipFill>
          <a:blip r:embed="rId3" cstate="print"/>
          <a:stretch>
            <a:fillRect/>
          </a:stretch>
        </p:blipFill>
        <p:spPr>
          <a:xfrm>
            <a:off x="10320650" y="7494685"/>
            <a:ext cx="104775" cy="104774"/>
          </a:xfrm>
          <a:prstGeom prst="rect">
            <a:avLst/>
          </a:prstGeom>
        </p:spPr>
      </p:pic>
      <p:pic>
        <p:nvPicPr>
          <p:cNvPr id="17" name="object 17"/>
          <p:cNvPicPr/>
          <p:nvPr/>
        </p:nvPicPr>
        <p:blipFill>
          <a:blip r:embed="rId3" cstate="print"/>
          <a:stretch>
            <a:fillRect/>
          </a:stretch>
        </p:blipFill>
        <p:spPr>
          <a:xfrm>
            <a:off x="10320650" y="7913785"/>
            <a:ext cx="104775" cy="104774"/>
          </a:xfrm>
          <a:prstGeom prst="rect">
            <a:avLst/>
          </a:prstGeom>
        </p:spPr>
      </p:pic>
      <p:sp>
        <p:nvSpPr>
          <p:cNvPr id="18" name="object 18"/>
          <p:cNvSpPr txBox="1"/>
          <p:nvPr/>
        </p:nvSpPr>
        <p:spPr>
          <a:xfrm>
            <a:off x="10578371" y="5599846"/>
            <a:ext cx="1291590" cy="2540000"/>
          </a:xfrm>
          <a:prstGeom prst="rect">
            <a:avLst/>
          </a:prstGeom>
        </p:spPr>
        <p:txBody>
          <a:bodyPr vert="horz" wrap="square" lIns="0" tIns="12700" rIns="0" bIns="0" rtlCol="0">
            <a:spAutoFit/>
          </a:bodyPr>
          <a:lstStyle/>
          <a:p>
            <a:pPr marL="12700" marR="5080">
              <a:lnSpc>
                <a:spcPct val="114599"/>
              </a:lnSpc>
              <a:spcBef>
                <a:spcPts val="100"/>
              </a:spcBef>
            </a:pPr>
            <a:r>
              <a:rPr sz="2400" dirty="0">
                <a:solidFill>
                  <a:srgbClr val="FFFFFF"/>
                </a:solidFill>
                <a:latin typeface="Muli ExtraLight" panose="00000300000000000000" pitchFamily="2" charset="0"/>
                <a:cs typeface="Verdana"/>
              </a:rPr>
              <a:t>Searches  Fields  Table  Where  Rename  Replace</a:t>
            </a:r>
            <a:endParaRPr sz="2400" dirty="0">
              <a:latin typeface="Muli ExtraLight" panose="00000300000000000000" pitchFamily="2" charset="0"/>
              <a:cs typeface="Verdan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900523"/>
            <a:ext cx="13613765" cy="2721258"/>
          </a:xfrm>
          <a:prstGeom prst="rect">
            <a:avLst/>
          </a:prstGeom>
        </p:spPr>
        <p:txBody>
          <a:bodyPr vert="horz" wrap="square" lIns="0" tIns="256540" rIns="0" bIns="0" rtlCol="0">
            <a:spAutoFit/>
          </a:bodyPr>
          <a:lstStyle/>
          <a:p>
            <a:pPr marL="12700" marR="5080">
              <a:lnSpc>
                <a:spcPts val="9600"/>
              </a:lnSpc>
              <a:spcBef>
                <a:spcPts val="2020"/>
              </a:spcBef>
            </a:pPr>
            <a:r>
              <a:rPr sz="9600" dirty="0">
                <a:latin typeface="Squada One" panose="02000000000000000000" pitchFamily="2" charset="0"/>
              </a:rPr>
              <a:t>CREATING REPORTS &amp; ALERT AND  VISUALIZATIONS</a:t>
            </a:r>
          </a:p>
        </p:txBody>
      </p:sp>
      <p:sp>
        <p:nvSpPr>
          <p:cNvPr id="3" name="object 3"/>
          <p:cNvSpPr/>
          <p:nvPr/>
        </p:nvSpPr>
        <p:spPr>
          <a:xfrm>
            <a:off x="1276350" y="4852690"/>
            <a:ext cx="104775" cy="104775"/>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14526280" y="5918910"/>
            <a:ext cx="3761740" cy="4368165"/>
            <a:chOff x="14526280" y="5918910"/>
            <a:chExt cx="3761740" cy="4368165"/>
          </a:xfrm>
        </p:grpSpPr>
        <p:sp>
          <p:nvSpPr>
            <p:cNvPr id="5" name="object 5"/>
            <p:cNvSpPr/>
            <p:nvPr/>
          </p:nvSpPr>
          <p:spPr>
            <a:xfrm>
              <a:off x="14526273" y="5918910"/>
              <a:ext cx="3761740" cy="4368165"/>
            </a:xfrm>
            <a:custGeom>
              <a:avLst/>
              <a:gdLst/>
              <a:ahLst/>
              <a:cxnLst/>
              <a:rect l="l" t="t" r="r" b="b"/>
              <a:pathLst>
                <a:path w="3761740" h="4368165">
                  <a:moveTo>
                    <a:pt x="3761714" y="606374"/>
                  </a:moveTo>
                  <a:lnTo>
                    <a:pt x="0" y="4368089"/>
                  </a:lnTo>
                  <a:lnTo>
                    <a:pt x="13474" y="4368089"/>
                  </a:lnTo>
                  <a:lnTo>
                    <a:pt x="3761714" y="619848"/>
                  </a:lnTo>
                  <a:lnTo>
                    <a:pt x="3761714" y="606374"/>
                  </a:lnTo>
                  <a:close/>
                </a:path>
                <a:path w="3761740" h="4368165">
                  <a:moveTo>
                    <a:pt x="3761727" y="0"/>
                  </a:moveTo>
                  <a:lnTo>
                    <a:pt x="2985973" y="775754"/>
                  </a:lnTo>
                  <a:lnTo>
                    <a:pt x="3066796" y="856576"/>
                  </a:lnTo>
                  <a:lnTo>
                    <a:pt x="3761727" y="161645"/>
                  </a:lnTo>
                  <a:lnTo>
                    <a:pt x="3761727" y="0"/>
                  </a:lnTo>
                  <a:close/>
                </a:path>
              </a:pathLst>
            </a:custGeom>
            <a:solidFill>
              <a:srgbClr val="FFFFFF"/>
            </a:solidFill>
          </p:spPr>
          <p:txBody>
            <a:bodyPr wrap="square" lIns="0" tIns="0" rIns="0" bIns="0" rtlCol="0"/>
            <a:lstStyle/>
            <a:p>
              <a:endParaRPr/>
            </a:p>
          </p:txBody>
        </p:sp>
        <p:sp>
          <p:nvSpPr>
            <p:cNvPr id="6" name="object 6"/>
            <p:cNvSpPr/>
            <p:nvPr/>
          </p:nvSpPr>
          <p:spPr>
            <a:xfrm>
              <a:off x="16823070" y="6882795"/>
              <a:ext cx="514349" cy="409559"/>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5561486" y="8645424"/>
              <a:ext cx="876299" cy="704849"/>
            </a:xfrm>
            <a:prstGeom prst="rect">
              <a:avLst/>
            </a:prstGeom>
            <a:blipFill>
              <a:blip r:embed="rId4" cstate="print"/>
              <a:stretch>
                <a:fillRect/>
              </a:stretch>
            </a:blipFill>
          </p:spPr>
          <p:txBody>
            <a:bodyPr wrap="square" lIns="0" tIns="0" rIns="0" bIns="0" rtlCol="0"/>
            <a:lstStyle/>
            <a:p>
              <a:endParaRPr/>
            </a:p>
          </p:txBody>
        </p:sp>
      </p:grpSp>
      <p:sp>
        <p:nvSpPr>
          <p:cNvPr id="8" name="object 8"/>
          <p:cNvSpPr/>
          <p:nvPr/>
        </p:nvSpPr>
        <p:spPr>
          <a:xfrm>
            <a:off x="1276350" y="7753258"/>
            <a:ext cx="104775" cy="104775"/>
          </a:xfrm>
          <a:prstGeom prst="rect">
            <a:avLst/>
          </a:prstGeom>
          <a:blipFill>
            <a:blip r:embed="rId2" cstate="print"/>
            <a:stretch>
              <a:fillRect/>
            </a:stretch>
          </a:blipFill>
        </p:spPr>
        <p:txBody>
          <a:bodyPr wrap="square" lIns="0" tIns="0" rIns="0" bIns="0" rtlCol="0"/>
          <a:lstStyle/>
          <a:p>
            <a:endParaRPr/>
          </a:p>
        </p:txBody>
      </p:sp>
      <p:sp>
        <p:nvSpPr>
          <p:cNvPr id="9" name="object 9"/>
          <p:cNvSpPr txBox="1"/>
          <p:nvPr/>
        </p:nvSpPr>
        <p:spPr>
          <a:xfrm>
            <a:off x="1016000" y="3865769"/>
            <a:ext cx="10902315" cy="53719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FFFFFF"/>
                </a:solidFill>
                <a:latin typeface="Muli ExtraLight" panose="00000300000000000000" pitchFamily="2" charset="0"/>
                <a:cs typeface="Verdana"/>
              </a:rPr>
              <a:t>Save a search as a report</a:t>
            </a:r>
            <a:endParaRPr sz="2800" dirty="0">
              <a:latin typeface="Muli ExtraLight" panose="00000300000000000000" pitchFamily="2" charset="0"/>
              <a:cs typeface="Verdana"/>
            </a:endParaRPr>
          </a:p>
          <a:p>
            <a:pPr marL="530225" marR="27305">
              <a:lnSpc>
                <a:spcPct val="114599"/>
              </a:lnSpc>
              <a:spcBef>
                <a:spcPts val="2690"/>
              </a:spcBef>
            </a:pPr>
            <a:r>
              <a:rPr sz="2400" dirty="0">
                <a:solidFill>
                  <a:srgbClr val="FFFFFF"/>
                </a:solidFill>
                <a:latin typeface="Muli ExtraLight" panose="00000300000000000000" pitchFamily="2" charset="0"/>
                <a:cs typeface="Verdana"/>
              </a:rPr>
              <a:t>We can save a search query as a Report that we would like to run again or  share with others. Once the report is made you can view the result set in the  report viewing page.</a:t>
            </a:r>
            <a:endParaRPr sz="2400" dirty="0">
              <a:latin typeface="Muli ExtraLight" panose="00000300000000000000" pitchFamily="2" charset="0"/>
              <a:cs typeface="Verdana"/>
            </a:endParaRPr>
          </a:p>
          <a:p>
            <a:pPr>
              <a:lnSpc>
                <a:spcPct val="100000"/>
              </a:lnSpc>
            </a:pPr>
            <a:endParaRPr sz="3000" dirty="0">
              <a:latin typeface="Verdana"/>
              <a:cs typeface="Verdana"/>
            </a:endParaRPr>
          </a:p>
          <a:p>
            <a:pPr>
              <a:lnSpc>
                <a:spcPct val="100000"/>
              </a:lnSpc>
              <a:spcBef>
                <a:spcPts val="5"/>
              </a:spcBef>
            </a:pPr>
            <a:endParaRPr sz="2950" dirty="0">
              <a:latin typeface="Verdana"/>
              <a:cs typeface="Verdana"/>
            </a:endParaRPr>
          </a:p>
          <a:p>
            <a:pPr marL="12700">
              <a:lnSpc>
                <a:spcPct val="100000"/>
              </a:lnSpc>
            </a:pPr>
            <a:r>
              <a:rPr sz="2800" dirty="0">
                <a:solidFill>
                  <a:srgbClr val="FFFFFF"/>
                </a:solidFill>
                <a:latin typeface="Muli ExtraLight" panose="00000300000000000000" pitchFamily="2" charset="0"/>
                <a:cs typeface="Verdana"/>
              </a:rPr>
              <a:t>Edit reports</a:t>
            </a:r>
            <a:endParaRPr sz="2800" dirty="0">
              <a:latin typeface="Muli ExtraLight" panose="00000300000000000000" pitchFamily="2" charset="0"/>
              <a:cs typeface="Verdana"/>
            </a:endParaRPr>
          </a:p>
          <a:p>
            <a:pPr marL="530225" marR="5080">
              <a:lnSpc>
                <a:spcPct val="114599"/>
              </a:lnSpc>
              <a:spcBef>
                <a:spcPts val="2340"/>
              </a:spcBef>
            </a:pPr>
            <a:r>
              <a:rPr sz="2400" dirty="0">
                <a:solidFill>
                  <a:srgbClr val="FFFFFF"/>
                </a:solidFill>
                <a:latin typeface="Muli ExtraLight" panose="00000300000000000000" pitchFamily="2" charset="0"/>
                <a:cs typeface="Verdana"/>
              </a:rPr>
              <a:t>Once the report is made, if any additional changes are required, you can edit  the report. While editing the report, you can schedule the report (Which we  call as scheduled report), add many Trigger Actions (eg: Output Results to  lookup, Send email, Webhook etc.), change the permission of the report etc.</a:t>
            </a:r>
            <a:endParaRPr sz="2400" dirty="0">
              <a:latin typeface="Muli ExtraLight" panose="00000300000000000000" pitchFamily="2" charset="0"/>
              <a:cs typeface="Verdana"/>
            </a:endParaRPr>
          </a:p>
        </p:txBody>
      </p:sp>
    </p:spTree>
    <p:extLst>
      <p:ext uri="{BB962C8B-B14F-4D97-AF65-F5344CB8AC3E}">
        <p14:creationId xmlns:p14="http://schemas.microsoft.com/office/powerpoint/2010/main" val="687482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3329919" cy="10287000"/>
            <a:chOff x="0" y="0"/>
            <a:chExt cx="13329919" cy="10287000"/>
          </a:xfrm>
        </p:grpSpPr>
        <p:sp>
          <p:nvSpPr>
            <p:cNvPr id="3" name="object 3"/>
            <p:cNvSpPr/>
            <p:nvPr/>
          </p:nvSpPr>
          <p:spPr>
            <a:xfrm>
              <a:off x="0" y="0"/>
              <a:ext cx="13329919" cy="10287000"/>
            </a:xfrm>
            <a:custGeom>
              <a:avLst/>
              <a:gdLst/>
              <a:ahLst/>
              <a:cxnLst/>
              <a:rect l="l" t="t" r="r" b="b"/>
              <a:pathLst>
                <a:path w="13329919" h="10287000">
                  <a:moveTo>
                    <a:pt x="0" y="10286998"/>
                  </a:moveTo>
                  <a:lnTo>
                    <a:pt x="0" y="0"/>
                  </a:lnTo>
                  <a:lnTo>
                    <a:pt x="13329741" y="0"/>
                  </a:lnTo>
                  <a:lnTo>
                    <a:pt x="13329741" y="10286998"/>
                  </a:lnTo>
                  <a:lnTo>
                    <a:pt x="0" y="10286998"/>
                  </a:lnTo>
                  <a:close/>
                </a:path>
              </a:pathLst>
            </a:custGeom>
            <a:solidFill>
              <a:srgbClr val="292929"/>
            </a:solidFill>
          </p:spPr>
          <p:txBody>
            <a:bodyPr wrap="square" lIns="0" tIns="0" rIns="0" bIns="0" rtlCol="0"/>
            <a:lstStyle/>
            <a:p>
              <a:endParaRPr/>
            </a:p>
          </p:txBody>
        </p:sp>
        <p:pic>
          <p:nvPicPr>
            <p:cNvPr id="4" name="object 4"/>
            <p:cNvPicPr/>
            <p:nvPr/>
          </p:nvPicPr>
          <p:blipFill>
            <a:blip r:embed="rId2" cstate="print"/>
            <a:stretch>
              <a:fillRect/>
            </a:stretch>
          </p:blipFill>
          <p:spPr>
            <a:xfrm>
              <a:off x="1562099" y="1971357"/>
              <a:ext cx="152400" cy="152399"/>
            </a:xfrm>
            <a:prstGeom prst="rect">
              <a:avLst/>
            </a:prstGeom>
          </p:spPr>
        </p:pic>
        <p:pic>
          <p:nvPicPr>
            <p:cNvPr id="5" name="object 5"/>
            <p:cNvPicPr/>
            <p:nvPr/>
          </p:nvPicPr>
          <p:blipFill>
            <a:blip r:embed="rId2" cstate="print"/>
            <a:stretch>
              <a:fillRect/>
            </a:stretch>
          </p:blipFill>
          <p:spPr>
            <a:xfrm>
              <a:off x="1562099" y="2657157"/>
              <a:ext cx="152400" cy="152399"/>
            </a:xfrm>
            <a:prstGeom prst="rect">
              <a:avLst/>
            </a:prstGeom>
          </p:spPr>
        </p:pic>
        <p:pic>
          <p:nvPicPr>
            <p:cNvPr id="6" name="object 6"/>
            <p:cNvPicPr/>
            <p:nvPr/>
          </p:nvPicPr>
          <p:blipFill>
            <a:blip r:embed="rId2" cstate="print"/>
            <a:stretch>
              <a:fillRect/>
            </a:stretch>
          </p:blipFill>
          <p:spPr>
            <a:xfrm>
              <a:off x="1562099" y="3342957"/>
              <a:ext cx="152400" cy="152399"/>
            </a:xfrm>
            <a:prstGeom prst="rect">
              <a:avLst/>
            </a:prstGeom>
          </p:spPr>
        </p:pic>
        <p:pic>
          <p:nvPicPr>
            <p:cNvPr id="7" name="object 7"/>
            <p:cNvPicPr/>
            <p:nvPr/>
          </p:nvPicPr>
          <p:blipFill>
            <a:blip r:embed="rId2" cstate="print"/>
            <a:stretch>
              <a:fillRect/>
            </a:stretch>
          </p:blipFill>
          <p:spPr>
            <a:xfrm>
              <a:off x="1562099" y="4028757"/>
              <a:ext cx="152400" cy="152399"/>
            </a:xfrm>
            <a:prstGeom prst="rect">
              <a:avLst/>
            </a:prstGeom>
          </p:spPr>
        </p:pic>
        <p:pic>
          <p:nvPicPr>
            <p:cNvPr id="8" name="object 8"/>
            <p:cNvPicPr/>
            <p:nvPr/>
          </p:nvPicPr>
          <p:blipFill>
            <a:blip r:embed="rId2" cstate="print"/>
            <a:stretch>
              <a:fillRect/>
            </a:stretch>
          </p:blipFill>
          <p:spPr>
            <a:xfrm>
              <a:off x="1562099" y="4714557"/>
              <a:ext cx="152400" cy="152399"/>
            </a:xfrm>
            <a:prstGeom prst="rect">
              <a:avLst/>
            </a:prstGeom>
          </p:spPr>
        </p:pic>
        <p:pic>
          <p:nvPicPr>
            <p:cNvPr id="9" name="object 9"/>
            <p:cNvPicPr/>
            <p:nvPr/>
          </p:nvPicPr>
          <p:blipFill>
            <a:blip r:embed="rId2" cstate="print"/>
            <a:stretch>
              <a:fillRect/>
            </a:stretch>
          </p:blipFill>
          <p:spPr>
            <a:xfrm>
              <a:off x="1562099" y="5400357"/>
              <a:ext cx="152400" cy="152399"/>
            </a:xfrm>
            <a:prstGeom prst="rect">
              <a:avLst/>
            </a:prstGeom>
          </p:spPr>
        </p:pic>
        <p:pic>
          <p:nvPicPr>
            <p:cNvPr id="10" name="object 10"/>
            <p:cNvPicPr/>
            <p:nvPr/>
          </p:nvPicPr>
          <p:blipFill>
            <a:blip r:embed="rId2" cstate="print"/>
            <a:stretch>
              <a:fillRect/>
            </a:stretch>
          </p:blipFill>
          <p:spPr>
            <a:xfrm>
              <a:off x="1562099" y="6086157"/>
              <a:ext cx="152400" cy="152399"/>
            </a:xfrm>
            <a:prstGeom prst="rect">
              <a:avLst/>
            </a:prstGeom>
          </p:spPr>
        </p:pic>
        <p:pic>
          <p:nvPicPr>
            <p:cNvPr id="11" name="object 11"/>
            <p:cNvPicPr/>
            <p:nvPr/>
          </p:nvPicPr>
          <p:blipFill>
            <a:blip r:embed="rId2" cstate="print"/>
            <a:stretch>
              <a:fillRect/>
            </a:stretch>
          </p:blipFill>
          <p:spPr>
            <a:xfrm>
              <a:off x="1562099" y="6771957"/>
              <a:ext cx="152400" cy="152399"/>
            </a:xfrm>
            <a:prstGeom prst="rect">
              <a:avLst/>
            </a:prstGeom>
          </p:spPr>
        </p:pic>
        <p:pic>
          <p:nvPicPr>
            <p:cNvPr id="12" name="object 12"/>
            <p:cNvPicPr/>
            <p:nvPr/>
          </p:nvPicPr>
          <p:blipFill>
            <a:blip r:embed="rId2" cstate="print"/>
            <a:stretch>
              <a:fillRect/>
            </a:stretch>
          </p:blipFill>
          <p:spPr>
            <a:xfrm>
              <a:off x="1562099" y="7457757"/>
              <a:ext cx="152400" cy="152399"/>
            </a:xfrm>
            <a:prstGeom prst="rect">
              <a:avLst/>
            </a:prstGeom>
          </p:spPr>
        </p:pic>
        <p:pic>
          <p:nvPicPr>
            <p:cNvPr id="13" name="object 13"/>
            <p:cNvPicPr/>
            <p:nvPr/>
          </p:nvPicPr>
          <p:blipFill>
            <a:blip r:embed="rId2" cstate="print"/>
            <a:stretch>
              <a:fillRect/>
            </a:stretch>
          </p:blipFill>
          <p:spPr>
            <a:xfrm>
              <a:off x="1562099" y="8143557"/>
              <a:ext cx="152400" cy="152399"/>
            </a:xfrm>
            <a:prstGeom prst="rect">
              <a:avLst/>
            </a:prstGeom>
          </p:spPr>
        </p:pic>
        <p:pic>
          <p:nvPicPr>
            <p:cNvPr id="14" name="object 14"/>
            <p:cNvPicPr/>
            <p:nvPr/>
          </p:nvPicPr>
          <p:blipFill>
            <a:blip r:embed="rId2" cstate="print"/>
            <a:stretch>
              <a:fillRect/>
            </a:stretch>
          </p:blipFill>
          <p:spPr>
            <a:xfrm>
              <a:off x="1562099" y="8829357"/>
              <a:ext cx="152400" cy="152398"/>
            </a:xfrm>
            <a:prstGeom prst="rect">
              <a:avLst/>
            </a:prstGeom>
          </p:spPr>
        </p:pic>
        <p:pic>
          <p:nvPicPr>
            <p:cNvPr id="15" name="object 15"/>
            <p:cNvPicPr/>
            <p:nvPr/>
          </p:nvPicPr>
          <p:blipFill>
            <a:blip r:embed="rId2" cstate="print"/>
            <a:stretch>
              <a:fillRect/>
            </a:stretch>
          </p:blipFill>
          <p:spPr>
            <a:xfrm>
              <a:off x="1562099" y="9515157"/>
              <a:ext cx="152400" cy="152399"/>
            </a:xfrm>
            <a:prstGeom prst="rect">
              <a:avLst/>
            </a:prstGeom>
          </p:spPr>
        </p:pic>
      </p:grpSp>
      <p:sp>
        <p:nvSpPr>
          <p:cNvPr id="16" name="object 16"/>
          <p:cNvSpPr txBox="1"/>
          <p:nvPr/>
        </p:nvSpPr>
        <p:spPr>
          <a:xfrm>
            <a:off x="1922660" y="1608118"/>
            <a:ext cx="5659755" cy="8318943"/>
          </a:xfrm>
          <a:prstGeom prst="rect">
            <a:avLst/>
          </a:prstGeom>
        </p:spPr>
        <p:txBody>
          <a:bodyPr vert="horz" wrap="square" lIns="0" tIns="58419" rIns="0" bIns="0" rtlCol="0">
            <a:spAutoFit/>
          </a:bodyPr>
          <a:lstStyle/>
          <a:p>
            <a:pPr marL="12700">
              <a:lnSpc>
                <a:spcPct val="100000"/>
              </a:lnSpc>
              <a:spcBef>
                <a:spcPts val="459"/>
              </a:spcBef>
            </a:pPr>
            <a:r>
              <a:rPr sz="4200" dirty="0">
                <a:solidFill>
                  <a:srgbClr val="FFFFFF"/>
                </a:solidFill>
                <a:latin typeface="Squada One" panose="02000000000000000000" pitchFamily="2" charset="0"/>
                <a:cs typeface="Trebuchet MS"/>
              </a:rPr>
              <a:t>What is SIEM?</a:t>
            </a:r>
            <a:endParaRPr sz="4200" dirty="0">
              <a:latin typeface="Squada One" panose="02000000000000000000" pitchFamily="2" charset="0"/>
              <a:cs typeface="Trebuchet MS"/>
            </a:endParaRPr>
          </a:p>
          <a:p>
            <a:pPr marL="12700" marR="1184275">
              <a:lnSpc>
                <a:spcPct val="107100"/>
              </a:lnSpc>
            </a:pPr>
            <a:r>
              <a:rPr sz="4200" dirty="0">
                <a:solidFill>
                  <a:srgbClr val="FFFFFF"/>
                </a:solidFill>
                <a:latin typeface="Squada One" panose="02000000000000000000" pitchFamily="2" charset="0"/>
                <a:cs typeface="Trebuchet MS"/>
              </a:rPr>
              <a:t>Role of a Splunk Admin  Splunk Architecture  Splunk Forwarders  Data Onboarding</a:t>
            </a:r>
            <a:endParaRPr sz="4200" dirty="0">
              <a:latin typeface="Squada One" panose="02000000000000000000" pitchFamily="2" charset="0"/>
              <a:cs typeface="Trebuchet MS"/>
            </a:endParaRPr>
          </a:p>
          <a:p>
            <a:pPr marL="12700" marR="744855">
              <a:lnSpc>
                <a:spcPct val="107100"/>
              </a:lnSpc>
              <a:spcBef>
                <a:spcPts val="5"/>
              </a:spcBef>
            </a:pPr>
            <a:r>
              <a:rPr sz="4200" dirty="0">
                <a:solidFill>
                  <a:srgbClr val="FFFFFF"/>
                </a:solidFill>
                <a:latin typeface="Squada One" panose="02000000000000000000" pitchFamily="2" charset="0"/>
                <a:cs typeface="Trebuchet MS"/>
              </a:rPr>
              <a:t>Data Manipulation  Deployment Server  Splunk Conf Files  License Management  Application Management  Splunk User and Roles</a:t>
            </a:r>
            <a:endParaRPr sz="4200" dirty="0">
              <a:latin typeface="Squada One" panose="02000000000000000000" pitchFamily="2" charset="0"/>
              <a:cs typeface="Trebuchet MS"/>
            </a:endParaRPr>
          </a:p>
          <a:p>
            <a:pPr marL="12700">
              <a:lnSpc>
                <a:spcPct val="100000"/>
              </a:lnSpc>
              <a:spcBef>
                <a:spcPts val="359"/>
              </a:spcBef>
            </a:pPr>
            <a:r>
              <a:rPr sz="4200" dirty="0">
                <a:solidFill>
                  <a:srgbClr val="FFFFFF"/>
                </a:solidFill>
                <a:latin typeface="Squada One" panose="02000000000000000000" pitchFamily="2" charset="0"/>
                <a:cs typeface="Trebuchet MS"/>
              </a:rPr>
              <a:t>Splunk Search Fundamentals</a:t>
            </a:r>
            <a:endParaRPr sz="4200" dirty="0">
              <a:latin typeface="Squada One" panose="02000000000000000000" pitchFamily="2" charset="0"/>
              <a:cs typeface="Trebuchet MS"/>
            </a:endParaRPr>
          </a:p>
        </p:txBody>
      </p:sp>
      <p:sp>
        <p:nvSpPr>
          <p:cNvPr id="17" name="object 17"/>
          <p:cNvSpPr txBox="1">
            <a:spLocks noGrp="1"/>
          </p:cNvSpPr>
          <p:nvPr>
            <p:ph type="title"/>
          </p:nvPr>
        </p:nvSpPr>
        <p:spPr>
          <a:xfrm>
            <a:off x="1016000" y="590296"/>
            <a:ext cx="5718810" cy="1016000"/>
          </a:xfrm>
          <a:prstGeom prst="rect">
            <a:avLst/>
          </a:prstGeom>
        </p:spPr>
        <p:txBody>
          <a:bodyPr vert="horz" wrap="square" lIns="0" tIns="12700" rIns="0" bIns="0" rtlCol="0">
            <a:spAutoFit/>
          </a:bodyPr>
          <a:lstStyle/>
          <a:p>
            <a:pPr marL="12700">
              <a:lnSpc>
                <a:spcPct val="100000"/>
              </a:lnSpc>
              <a:spcBef>
                <a:spcPts val="100"/>
              </a:spcBef>
            </a:pPr>
            <a:r>
              <a:rPr sz="6500" spc="-150" dirty="0">
                <a:latin typeface="Squada One" panose="02000000000000000000" pitchFamily="2" charset="0"/>
              </a:rPr>
              <a:t>DISCUSSION POINTS</a:t>
            </a:r>
          </a:p>
        </p:txBody>
      </p:sp>
      <p:pic>
        <p:nvPicPr>
          <p:cNvPr id="18" name="object 18"/>
          <p:cNvPicPr/>
          <p:nvPr/>
        </p:nvPicPr>
        <p:blipFill>
          <a:blip r:embed="rId3" cstate="print"/>
          <a:stretch>
            <a:fillRect/>
          </a:stretch>
        </p:blipFill>
        <p:spPr>
          <a:xfrm>
            <a:off x="13329741" y="0"/>
            <a:ext cx="4958257" cy="1028699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62201" y="3162300"/>
            <a:ext cx="13182600" cy="62484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74773" y="417534"/>
            <a:ext cx="17138650" cy="2442845"/>
          </a:xfrm>
          <a:prstGeom prst="rect">
            <a:avLst/>
          </a:prstGeom>
        </p:spPr>
        <p:txBody>
          <a:bodyPr vert="horz" wrap="square" lIns="0" tIns="332105" rIns="0" bIns="0" rtlCol="0">
            <a:spAutoFit/>
          </a:bodyPr>
          <a:lstStyle/>
          <a:p>
            <a:pPr algn="ctr">
              <a:lnSpc>
                <a:spcPct val="100000"/>
              </a:lnSpc>
              <a:spcBef>
                <a:spcPts val="2615"/>
              </a:spcBef>
            </a:pPr>
            <a:r>
              <a:rPr dirty="0">
                <a:latin typeface="Squada One" panose="02000000000000000000" pitchFamily="2" charset="0"/>
              </a:rPr>
              <a:t>REPORTS</a:t>
            </a:r>
          </a:p>
          <a:p>
            <a:pPr algn="ctr">
              <a:lnSpc>
                <a:spcPct val="100000"/>
              </a:lnSpc>
              <a:spcBef>
                <a:spcPts val="675"/>
              </a:spcBef>
            </a:pPr>
            <a:r>
              <a:rPr sz="2800" dirty="0">
                <a:latin typeface="Muli ExtraLight" panose="00000300000000000000" pitchFamily="2" charset="0"/>
                <a:cs typeface="Verdana"/>
              </a:rPr>
              <a:t>Splunk reports are results saved from a search action which can show statistics and visualizations of events</a:t>
            </a:r>
          </a:p>
        </p:txBody>
      </p:sp>
    </p:spTree>
    <p:extLst>
      <p:ext uri="{BB962C8B-B14F-4D97-AF65-F5344CB8AC3E}">
        <p14:creationId xmlns:p14="http://schemas.microsoft.com/office/powerpoint/2010/main" val="35522436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3056503" cy="10286998"/>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14019747" y="1376044"/>
            <a:ext cx="3764915" cy="1488440"/>
          </a:xfrm>
          <a:prstGeom prst="rect">
            <a:avLst/>
          </a:prstGeom>
        </p:spPr>
        <p:txBody>
          <a:bodyPr vert="horz" wrap="square" lIns="0" tIns="12700" rIns="0" bIns="0" rtlCol="0">
            <a:spAutoFit/>
          </a:bodyPr>
          <a:lstStyle/>
          <a:p>
            <a:pPr marL="12700">
              <a:lnSpc>
                <a:spcPct val="100000"/>
              </a:lnSpc>
              <a:spcBef>
                <a:spcPts val="100"/>
              </a:spcBef>
            </a:pPr>
            <a:r>
              <a:rPr sz="9600" dirty="0">
                <a:latin typeface="Squada One" panose="02000000000000000000" pitchFamily="2" charset="0"/>
              </a:rPr>
              <a:t>REPORTS</a:t>
            </a:r>
          </a:p>
        </p:txBody>
      </p:sp>
      <p:sp>
        <p:nvSpPr>
          <p:cNvPr id="4" name="object 4"/>
          <p:cNvSpPr txBox="1">
            <a:spLocks noGrp="1"/>
          </p:cNvSpPr>
          <p:nvPr>
            <p:ph type="body" idx="1"/>
          </p:nvPr>
        </p:nvSpPr>
        <p:spPr>
          <a:xfrm>
            <a:off x="1840020" y="3783637"/>
            <a:ext cx="14607958" cy="4356770"/>
          </a:xfrm>
          <a:prstGeom prst="rect">
            <a:avLst/>
          </a:prstGeom>
        </p:spPr>
        <p:txBody>
          <a:bodyPr vert="horz" wrap="square" lIns="0" tIns="12700" rIns="0" bIns="0" rtlCol="0">
            <a:spAutoFit/>
          </a:bodyPr>
          <a:lstStyle/>
          <a:p>
            <a:pPr marL="1273810">
              <a:lnSpc>
                <a:spcPct val="100000"/>
              </a:lnSpc>
              <a:spcBef>
                <a:spcPts val="100"/>
              </a:spcBef>
            </a:pPr>
            <a:r>
              <a:rPr sz="2800" dirty="0">
                <a:latin typeface="Squada One" panose="02000000000000000000" pitchFamily="2" charset="0"/>
              </a:rPr>
              <a:t>Create reports that include visualizations such as charts and tables</a:t>
            </a:r>
          </a:p>
          <a:p>
            <a:pPr marL="1927860" marR="1402715">
              <a:lnSpc>
                <a:spcPct val="114599"/>
              </a:lnSpc>
              <a:spcBef>
                <a:spcPts val="3030"/>
              </a:spcBef>
            </a:pPr>
            <a:r>
              <a:rPr sz="2400" dirty="0">
                <a:latin typeface="Muli ExtraLight" panose="00000300000000000000" pitchFamily="2" charset="0"/>
                <a:cs typeface="Verdana"/>
              </a:rPr>
              <a:t>While creating the report, you can select any visualization, which is suitable for you  requirement.</a:t>
            </a:r>
          </a:p>
          <a:p>
            <a:pPr marL="1203960">
              <a:lnSpc>
                <a:spcPct val="100000"/>
              </a:lnSpc>
            </a:pPr>
            <a:endParaRPr sz="3000" dirty="0">
              <a:latin typeface="Verdana"/>
              <a:cs typeface="Verdana"/>
            </a:endParaRPr>
          </a:p>
          <a:p>
            <a:pPr marL="1203960">
              <a:lnSpc>
                <a:spcPct val="100000"/>
              </a:lnSpc>
              <a:spcBef>
                <a:spcPts val="45"/>
              </a:spcBef>
            </a:pPr>
            <a:endParaRPr sz="3200" dirty="0">
              <a:latin typeface="Verdana"/>
              <a:cs typeface="Verdana"/>
            </a:endParaRPr>
          </a:p>
          <a:p>
            <a:pPr marL="1216660">
              <a:lnSpc>
                <a:spcPct val="100000"/>
              </a:lnSpc>
            </a:pPr>
            <a:r>
              <a:rPr sz="2800" dirty="0">
                <a:latin typeface="Squada One" panose="02000000000000000000" pitchFamily="2" charset="0"/>
              </a:rPr>
              <a:t>Add reports to a dashboard</a:t>
            </a:r>
          </a:p>
          <a:p>
            <a:pPr marL="1203960">
              <a:lnSpc>
                <a:spcPct val="100000"/>
              </a:lnSpc>
              <a:spcBef>
                <a:spcPts val="35"/>
              </a:spcBef>
            </a:pPr>
            <a:endParaRPr sz="3100" dirty="0"/>
          </a:p>
          <a:p>
            <a:pPr marL="1927860" marR="5080">
              <a:lnSpc>
                <a:spcPct val="114599"/>
              </a:lnSpc>
            </a:pPr>
            <a:r>
              <a:rPr sz="2400" dirty="0">
                <a:latin typeface="Muli ExtraLight" panose="00000300000000000000" pitchFamily="2" charset="0"/>
                <a:cs typeface="Verdana"/>
              </a:rPr>
              <a:t>The reports, which are not scheduled can be added to any Dashboard as well, just by clicking  on the "Add to Dashboard" option on Report viewing Page.</a:t>
            </a:r>
          </a:p>
        </p:txBody>
      </p:sp>
    </p:spTree>
    <p:extLst>
      <p:ext uri="{BB962C8B-B14F-4D97-AF65-F5344CB8AC3E}">
        <p14:creationId xmlns:p14="http://schemas.microsoft.com/office/powerpoint/2010/main" val="9530861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67000" y="3086100"/>
            <a:ext cx="12785271" cy="6248400"/>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a:spLocks noGrp="1"/>
          </p:cNvSpPr>
          <p:nvPr>
            <p:ph type="title"/>
          </p:nvPr>
        </p:nvSpPr>
        <p:spPr>
          <a:xfrm>
            <a:off x="2667000" y="495300"/>
            <a:ext cx="14554200" cy="1490152"/>
          </a:xfrm>
          <a:prstGeom prst="rect">
            <a:avLst/>
          </a:prstGeom>
        </p:spPr>
        <p:txBody>
          <a:bodyPr vert="horz" wrap="square" lIns="0" tIns="12700" rIns="0" bIns="0" rtlCol="0">
            <a:spAutoFit/>
          </a:bodyPr>
          <a:lstStyle/>
          <a:p>
            <a:pPr marL="12700">
              <a:lnSpc>
                <a:spcPct val="100000"/>
              </a:lnSpc>
              <a:spcBef>
                <a:spcPts val="100"/>
              </a:spcBef>
            </a:pPr>
            <a:r>
              <a:rPr dirty="0">
                <a:latin typeface="Squada One" panose="02000000000000000000" pitchFamily="2" charset="0"/>
              </a:rPr>
              <a:t>REPORT WITH</a:t>
            </a:r>
            <a:r>
              <a:rPr lang="en-US" dirty="0">
                <a:latin typeface="Squada One" panose="02000000000000000000" pitchFamily="2" charset="0"/>
              </a:rPr>
              <a:t>  </a:t>
            </a:r>
            <a:r>
              <a:rPr lang="en-IN" dirty="0">
                <a:latin typeface="Squada One" panose="02000000000000000000" pitchFamily="2" charset="0"/>
              </a:rPr>
              <a:t>VISUALIZATION</a:t>
            </a:r>
            <a:endParaRPr dirty="0">
              <a:latin typeface="Squada One" panose="02000000000000000000" pitchFamily="2" charset="0"/>
            </a:endParaRPr>
          </a:p>
        </p:txBody>
      </p:sp>
    </p:spTree>
    <p:extLst>
      <p:ext uri="{BB962C8B-B14F-4D97-AF65-F5344CB8AC3E}">
        <p14:creationId xmlns:p14="http://schemas.microsoft.com/office/powerpoint/2010/main" val="29393676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
            <a:ext cx="3056503" cy="10286996"/>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74930" y="4074109"/>
            <a:ext cx="11925299" cy="2838449"/>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3044101" y="2287977"/>
            <a:ext cx="12533630" cy="1336263"/>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Squada One" panose="02000000000000000000" pitchFamily="2" charset="0"/>
                <a:cs typeface="Arial"/>
              </a:rPr>
              <a:t>Create Alert</a:t>
            </a:r>
            <a:endParaRPr sz="3200" dirty="0">
              <a:latin typeface="Squada One" panose="02000000000000000000" pitchFamily="2" charset="0"/>
              <a:cs typeface="Arial"/>
            </a:endParaRPr>
          </a:p>
          <a:p>
            <a:pPr>
              <a:lnSpc>
                <a:spcPct val="100000"/>
              </a:lnSpc>
            </a:pPr>
            <a:endParaRPr sz="3000" dirty="0">
              <a:latin typeface="Arial"/>
              <a:cs typeface="Arial"/>
            </a:endParaRPr>
          </a:p>
          <a:p>
            <a:pPr marL="724535">
              <a:lnSpc>
                <a:spcPct val="100000"/>
              </a:lnSpc>
              <a:spcBef>
                <a:spcPts val="5"/>
              </a:spcBef>
            </a:pPr>
            <a:r>
              <a:rPr sz="2400" dirty="0">
                <a:solidFill>
                  <a:srgbClr val="FFFFFF"/>
                </a:solidFill>
                <a:latin typeface="Muli ExtraLight" panose="00000300000000000000" pitchFamily="2" charset="0"/>
                <a:cs typeface="Verdana"/>
              </a:rPr>
              <a:t>We can save a search query as a Alert that we would like to run on a regular schedule.</a:t>
            </a:r>
            <a:endParaRPr sz="2400" dirty="0">
              <a:latin typeface="Muli ExtraLight" panose="00000300000000000000" pitchFamily="2" charset="0"/>
              <a:cs typeface="Verdana"/>
            </a:endParaRPr>
          </a:p>
        </p:txBody>
      </p:sp>
      <p:sp>
        <p:nvSpPr>
          <p:cNvPr id="5" name="object 5"/>
          <p:cNvSpPr txBox="1"/>
          <p:nvPr/>
        </p:nvSpPr>
        <p:spPr>
          <a:xfrm>
            <a:off x="3044101" y="7046703"/>
            <a:ext cx="13434060" cy="2221634"/>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Squada One" panose="02000000000000000000" pitchFamily="2" charset="0"/>
                <a:cs typeface="Arial"/>
              </a:rPr>
              <a:t>Schedule Alerts</a:t>
            </a:r>
            <a:endParaRPr sz="3200" dirty="0">
              <a:latin typeface="Squada One" panose="02000000000000000000" pitchFamily="2" charset="0"/>
              <a:cs typeface="Arial"/>
            </a:endParaRPr>
          </a:p>
          <a:p>
            <a:pPr marL="724535" marR="5080">
              <a:lnSpc>
                <a:spcPct val="114599"/>
              </a:lnSpc>
              <a:spcBef>
                <a:spcPts val="3030"/>
              </a:spcBef>
            </a:pPr>
            <a:r>
              <a:rPr sz="2400" dirty="0">
                <a:solidFill>
                  <a:srgbClr val="FFFFFF"/>
                </a:solidFill>
                <a:latin typeface="Muli ExtraLight" panose="00000300000000000000" pitchFamily="2" charset="0"/>
                <a:cs typeface="Verdana"/>
              </a:rPr>
              <a:t>We can configure scheduling, trigger conditions, and throttling to customize the alert and also  add some Trigger actions like(eg: Add to Triggered Alerts, Send email, Webhook).</a:t>
            </a:r>
            <a:endParaRPr sz="2400" dirty="0">
              <a:latin typeface="Muli ExtraLight" panose="00000300000000000000" pitchFamily="2" charset="0"/>
              <a:cs typeface="Verdana"/>
            </a:endParaRPr>
          </a:p>
          <a:p>
            <a:pPr marL="724535">
              <a:lnSpc>
                <a:spcPct val="100000"/>
              </a:lnSpc>
              <a:spcBef>
                <a:spcPts val="420"/>
              </a:spcBef>
            </a:pPr>
            <a:r>
              <a:rPr sz="2400" dirty="0">
                <a:solidFill>
                  <a:srgbClr val="FFFFFF"/>
                </a:solidFill>
                <a:latin typeface="Muli ExtraLight" panose="00000300000000000000" pitchFamily="2" charset="0"/>
                <a:cs typeface="Verdana"/>
              </a:rPr>
              <a:t>NOTE: Any one of the Trigger action is mandatory to create an alert.</a:t>
            </a:r>
            <a:endParaRPr sz="2400" dirty="0">
              <a:latin typeface="Muli ExtraLight" panose="00000300000000000000" pitchFamily="2" charset="0"/>
              <a:cs typeface="Verdana"/>
            </a:endParaRPr>
          </a:p>
        </p:txBody>
      </p:sp>
      <p:sp>
        <p:nvSpPr>
          <p:cNvPr id="6" name="object 6"/>
          <p:cNvSpPr txBox="1">
            <a:spLocks noGrp="1"/>
          </p:cNvSpPr>
          <p:nvPr>
            <p:ph type="title"/>
          </p:nvPr>
        </p:nvSpPr>
        <p:spPr>
          <a:xfrm>
            <a:off x="14911325" y="458246"/>
            <a:ext cx="3095625" cy="1488440"/>
          </a:xfrm>
          <a:prstGeom prst="rect">
            <a:avLst/>
          </a:prstGeom>
        </p:spPr>
        <p:txBody>
          <a:bodyPr vert="horz" wrap="square" lIns="0" tIns="12700" rIns="0" bIns="0" rtlCol="0">
            <a:spAutoFit/>
          </a:bodyPr>
          <a:lstStyle/>
          <a:p>
            <a:pPr marL="12700">
              <a:lnSpc>
                <a:spcPct val="100000"/>
              </a:lnSpc>
              <a:spcBef>
                <a:spcPts val="100"/>
              </a:spcBef>
            </a:pPr>
            <a:r>
              <a:rPr sz="9600" dirty="0">
                <a:latin typeface="Squada One" panose="02000000000000000000" pitchFamily="2" charset="0"/>
              </a:rPr>
              <a:t>ALERTS</a:t>
            </a:r>
          </a:p>
        </p:txBody>
      </p:sp>
    </p:spTree>
    <p:extLst>
      <p:ext uri="{BB962C8B-B14F-4D97-AF65-F5344CB8AC3E}">
        <p14:creationId xmlns:p14="http://schemas.microsoft.com/office/powerpoint/2010/main" val="1644171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19168" y="3338626"/>
            <a:ext cx="7115175" cy="9525"/>
          </a:xfrm>
          <a:custGeom>
            <a:avLst/>
            <a:gdLst/>
            <a:ahLst/>
            <a:cxnLst/>
            <a:rect l="l" t="t" r="r" b="b"/>
            <a:pathLst>
              <a:path w="7115175" h="9525">
                <a:moveTo>
                  <a:pt x="7115175" y="9525"/>
                </a:moveTo>
                <a:lnTo>
                  <a:pt x="0" y="9525"/>
                </a:lnTo>
                <a:lnTo>
                  <a:pt x="0" y="0"/>
                </a:lnTo>
                <a:lnTo>
                  <a:pt x="7115175" y="0"/>
                </a:lnTo>
                <a:lnTo>
                  <a:pt x="7115175" y="9525"/>
                </a:lnTo>
                <a:close/>
              </a:path>
            </a:pathLst>
          </a:custGeom>
          <a:solidFill>
            <a:srgbClr val="FFFFFF"/>
          </a:solidFill>
        </p:spPr>
        <p:txBody>
          <a:bodyPr wrap="square" lIns="0" tIns="0" rIns="0" bIns="0" rtlCol="0"/>
          <a:lstStyle/>
          <a:p>
            <a:endParaRPr/>
          </a:p>
        </p:txBody>
      </p:sp>
      <p:sp>
        <p:nvSpPr>
          <p:cNvPr id="3" name="object 3"/>
          <p:cNvSpPr/>
          <p:nvPr/>
        </p:nvSpPr>
        <p:spPr>
          <a:xfrm>
            <a:off x="0" y="0"/>
            <a:ext cx="8060771" cy="1008152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454025" y="3496584"/>
            <a:ext cx="6496050" cy="2707640"/>
          </a:xfrm>
          <a:prstGeom prst="rect">
            <a:avLst/>
          </a:prstGeom>
        </p:spPr>
        <p:txBody>
          <a:bodyPr vert="horz" wrap="square" lIns="0" tIns="256540" rIns="0" bIns="0" rtlCol="0">
            <a:spAutoFit/>
          </a:bodyPr>
          <a:lstStyle/>
          <a:p>
            <a:pPr marL="12700" marR="5080">
              <a:lnSpc>
                <a:spcPts val="9600"/>
              </a:lnSpc>
              <a:spcBef>
                <a:spcPts val="2020"/>
              </a:spcBef>
            </a:pPr>
            <a:r>
              <a:rPr sz="9600" dirty="0">
                <a:solidFill>
                  <a:srgbClr val="FFFFFF"/>
                </a:solidFill>
                <a:latin typeface="Squada One" panose="02000000000000000000" pitchFamily="2" charset="0"/>
                <a:cs typeface="Arial"/>
              </a:rPr>
              <a:t>WORKING WITH  DASHBOARDS</a:t>
            </a:r>
            <a:endParaRPr sz="9600" dirty="0">
              <a:latin typeface="Squada One" panose="02000000000000000000" pitchFamily="2" charset="0"/>
              <a:cs typeface="Arial"/>
            </a:endParaRPr>
          </a:p>
        </p:txBody>
      </p:sp>
      <p:sp>
        <p:nvSpPr>
          <p:cNvPr id="5" name="object 5"/>
          <p:cNvSpPr txBox="1"/>
          <p:nvPr/>
        </p:nvSpPr>
        <p:spPr>
          <a:xfrm>
            <a:off x="9306468" y="3650934"/>
            <a:ext cx="6522720" cy="2064861"/>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Arial"/>
              </a:rPr>
              <a:t>Add a reports to a dashboard</a:t>
            </a:r>
            <a:endParaRPr sz="3600" dirty="0">
              <a:latin typeface="Squada One" panose="02000000000000000000" pitchFamily="2" charset="0"/>
              <a:cs typeface="Arial"/>
            </a:endParaRPr>
          </a:p>
          <a:p>
            <a:pPr marL="12700" marR="5080">
              <a:lnSpc>
                <a:spcPct val="114599"/>
              </a:lnSpc>
              <a:spcBef>
                <a:spcPts val="2014"/>
              </a:spcBef>
            </a:pPr>
            <a:r>
              <a:rPr sz="2400" dirty="0">
                <a:solidFill>
                  <a:srgbClr val="FFFFFF"/>
                </a:solidFill>
                <a:latin typeface="Muli ExtraLight" panose="00000300000000000000" pitchFamily="2" charset="0"/>
                <a:cs typeface="Verdana"/>
              </a:rPr>
              <a:t>Like we already have discussed once a report is  created, we can add it to a new or existing  dashboard.</a:t>
            </a:r>
            <a:endParaRPr sz="2400" dirty="0">
              <a:latin typeface="Muli ExtraLight" panose="00000300000000000000" pitchFamily="2" charset="0"/>
              <a:cs typeface="Verdana"/>
            </a:endParaRPr>
          </a:p>
        </p:txBody>
      </p:sp>
      <p:sp>
        <p:nvSpPr>
          <p:cNvPr id="6" name="object 6"/>
          <p:cNvSpPr txBox="1"/>
          <p:nvPr/>
        </p:nvSpPr>
        <p:spPr>
          <a:xfrm>
            <a:off x="9306468" y="6827834"/>
            <a:ext cx="6678930" cy="2914324"/>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Arial"/>
              </a:rPr>
              <a:t>Edit a dashboard</a:t>
            </a:r>
            <a:endParaRPr sz="3600" dirty="0">
              <a:latin typeface="Squada One" panose="02000000000000000000" pitchFamily="2" charset="0"/>
              <a:cs typeface="Arial"/>
            </a:endParaRPr>
          </a:p>
          <a:p>
            <a:pPr marL="12700" marR="5080">
              <a:lnSpc>
                <a:spcPct val="114599"/>
              </a:lnSpc>
              <a:spcBef>
                <a:spcPts val="2014"/>
              </a:spcBef>
            </a:pPr>
            <a:r>
              <a:rPr sz="2400" dirty="0">
                <a:solidFill>
                  <a:srgbClr val="FFFFFF"/>
                </a:solidFill>
                <a:latin typeface="Muli ExtraLight" panose="00000300000000000000" pitchFamily="2" charset="0"/>
                <a:cs typeface="Verdana"/>
              </a:rPr>
              <a:t>There is also a Dashboard Editor available which  you can use to create and edit dashboards. After  creating the dashboard, you can perform actions  like, using custom visualizations, changing  permission etc.</a:t>
            </a:r>
            <a:endParaRPr sz="2400" dirty="0">
              <a:latin typeface="Muli ExtraLight" panose="00000300000000000000" pitchFamily="2" charset="0"/>
              <a:cs typeface="Verdana"/>
            </a:endParaRPr>
          </a:p>
        </p:txBody>
      </p:sp>
      <p:sp>
        <p:nvSpPr>
          <p:cNvPr id="7" name="object 7"/>
          <p:cNvSpPr/>
          <p:nvPr/>
        </p:nvSpPr>
        <p:spPr>
          <a:xfrm>
            <a:off x="9319168" y="6566610"/>
            <a:ext cx="7115175" cy="9525"/>
          </a:xfrm>
          <a:custGeom>
            <a:avLst/>
            <a:gdLst/>
            <a:ahLst/>
            <a:cxnLst/>
            <a:rect l="l" t="t" r="r" b="b"/>
            <a:pathLst>
              <a:path w="7115175" h="9525">
                <a:moveTo>
                  <a:pt x="7115175" y="9525"/>
                </a:moveTo>
                <a:lnTo>
                  <a:pt x="0" y="9525"/>
                </a:lnTo>
                <a:lnTo>
                  <a:pt x="0" y="0"/>
                </a:lnTo>
                <a:lnTo>
                  <a:pt x="7115175" y="0"/>
                </a:lnTo>
                <a:lnTo>
                  <a:pt x="7115175" y="9525"/>
                </a:lnTo>
                <a:close/>
              </a:path>
            </a:pathLst>
          </a:custGeom>
          <a:solidFill>
            <a:srgbClr val="FFFFFF"/>
          </a:solidFill>
        </p:spPr>
        <p:txBody>
          <a:bodyPr wrap="square" lIns="0" tIns="0" rIns="0" bIns="0" rtlCol="0"/>
          <a:lstStyle/>
          <a:p>
            <a:endParaRPr/>
          </a:p>
        </p:txBody>
      </p:sp>
      <p:sp>
        <p:nvSpPr>
          <p:cNvPr id="8" name="object 8"/>
          <p:cNvSpPr txBox="1">
            <a:spLocks noGrp="1"/>
          </p:cNvSpPr>
          <p:nvPr>
            <p:ph type="title"/>
          </p:nvPr>
        </p:nvSpPr>
        <p:spPr>
          <a:xfrm>
            <a:off x="9306468" y="389797"/>
            <a:ext cx="7063740" cy="2489592"/>
          </a:xfrm>
          <a:prstGeom prst="rect">
            <a:avLst/>
          </a:prstGeom>
        </p:spPr>
        <p:txBody>
          <a:bodyPr vert="horz" wrap="square" lIns="0" tIns="12700" rIns="0" bIns="0" rtlCol="0">
            <a:spAutoFit/>
          </a:bodyPr>
          <a:lstStyle/>
          <a:p>
            <a:pPr marL="12700">
              <a:lnSpc>
                <a:spcPct val="100000"/>
              </a:lnSpc>
              <a:spcBef>
                <a:spcPts val="100"/>
              </a:spcBef>
            </a:pPr>
            <a:r>
              <a:rPr sz="3600" dirty="0">
                <a:latin typeface="Squada One" panose="02000000000000000000" pitchFamily="2" charset="0"/>
              </a:rPr>
              <a:t>Creating a dashboard</a:t>
            </a:r>
          </a:p>
          <a:p>
            <a:pPr marL="12700" marR="5080">
              <a:lnSpc>
                <a:spcPct val="114599"/>
              </a:lnSpc>
              <a:spcBef>
                <a:spcPts val="2014"/>
              </a:spcBef>
            </a:pPr>
            <a:r>
              <a:rPr sz="2400" dirty="0">
                <a:latin typeface="Muli ExtraLight" panose="00000300000000000000" pitchFamily="2" charset="0"/>
                <a:cs typeface="Verdana"/>
              </a:rPr>
              <a:t>Dashboards are collections of views i.e. collection of  panels. The panels contain results form search  query in visualizations like charts, tables, and lists  etc.</a:t>
            </a:r>
          </a:p>
        </p:txBody>
      </p:sp>
    </p:spTree>
    <p:extLst>
      <p:ext uri="{BB962C8B-B14F-4D97-AF65-F5344CB8AC3E}">
        <p14:creationId xmlns:p14="http://schemas.microsoft.com/office/powerpoint/2010/main" val="22716520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12396" y="7456291"/>
            <a:ext cx="285749" cy="2285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2396" y="2318878"/>
            <a:ext cx="285749" cy="228599"/>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499696" y="254000"/>
            <a:ext cx="3890645" cy="1488440"/>
          </a:xfrm>
          <a:prstGeom prst="rect">
            <a:avLst/>
          </a:prstGeom>
        </p:spPr>
        <p:txBody>
          <a:bodyPr vert="horz" wrap="square" lIns="0" tIns="12700" rIns="0" bIns="0" rtlCol="0">
            <a:spAutoFit/>
          </a:bodyPr>
          <a:lstStyle/>
          <a:p>
            <a:pPr marL="12700">
              <a:lnSpc>
                <a:spcPct val="100000"/>
              </a:lnSpc>
              <a:spcBef>
                <a:spcPts val="100"/>
              </a:spcBef>
            </a:pPr>
            <a:r>
              <a:rPr sz="9600" dirty="0">
                <a:latin typeface="Squada One" panose="02000000000000000000" pitchFamily="2" charset="0"/>
              </a:rPr>
              <a:t>LOOKUPS</a:t>
            </a:r>
          </a:p>
        </p:txBody>
      </p:sp>
      <p:sp>
        <p:nvSpPr>
          <p:cNvPr id="5" name="object 5"/>
          <p:cNvSpPr txBox="1"/>
          <p:nvPr/>
        </p:nvSpPr>
        <p:spPr>
          <a:xfrm>
            <a:off x="1016000" y="2097509"/>
            <a:ext cx="220408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Arial"/>
              </a:rPr>
              <a:t>Lookup Table</a:t>
            </a:r>
            <a:endParaRPr sz="3600" dirty="0">
              <a:latin typeface="Squada One" panose="02000000000000000000" pitchFamily="2" charset="0"/>
              <a:cs typeface="Arial"/>
            </a:endParaRPr>
          </a:p>
        </p:txBody>
      </p:sp>
      <p:sp>
        <p:nvSpPr>
          <p:cNvPr id="6" name="object 6"/>
          <p:cNvSpPr txBox="1"/>
          <p:nvPr/>
        </p:nvSpPr>
        <p:spPr>
          <a:xfrm>
            <a:off x="1016000" y="3044443"/>
            <a:ext cx="16868140" cy="3402470"/>
          </a:xfrm>
          <a:prstGeom prst="rect">
            <a:avLst/>
          </a:prstGeom>
        </p:spPr>
        <p:txBody>
          <a:bodyPr vert="horz" wrap="square" lIns="0" tIns="12700" rIns="0" bIns="0" rtlCol="0">
            <a:spAutoFit/>
          </a:bodyPr>
          <a:lstStyle/>
          <a:p>
            <a:pPr marL="12700" marR="5080" algn="just">
              <a:lnSpc>
                <a:spcPct val="114599"/>
              </a:lnSpc>
              <a:spcBef>
                <a:spcPts val="100"/>
              </a:spcBef>
            </a:pPr>
            <a:r>
              <a:rPr sz="2400" dirty="0">
                <a:solidFill>
                  <a:srgbClr val="FFFFFF"/>
                </a:solidFill>
                <a:latin typeface="Muli ExtraLight" panose="00000300000000000000" pitchFamily="2" charset="0"/>
                <a:cs typeface="Verdana"/>
              </a:rPr>
              <a:t>Lookups is used to enrich our event data by adding field-value combinations from lookup tables. Splunk uses lookups to  match field-value combinations between event data and external lookup tables. If Splunk finds those field-value  combinations in the lookup table, Splunk will append the corresponding field-value combinations from the table to the  events in our search.</a:t>
            </a:r>
            <a:endParaRPr sz="2400" dirty="0">
              <a:latin typeface="Muli ExtraLight" panose="00000300000000000000" pitchFamily="2" charset="0"/>
              <a:cs typeface="Verdana"/>
            </a:endParaRPr>
          </a:p>
          <a:p>
            <a:pPr marL="12700" marR="3130550">
              <a:lnSpc>
                <a:spcPct val="114599"/>
              </a:lnSpc>
            </a:pPr>
            <a:r>
              <a:rPr sz="2400" dirty="0">
                <a:solidFill>
                  <a:srgbClr val="FFFFFF"/>
                </a:solidFill>
                <a:latin typeface="Muli ExtraLight" panose="00000300000000000000" pitchFamily="2" charset="0"/>
                <a:cs typeface="Verdana"/>
              </a:rPr>
              <a:t>There are four types of lookups: CSV lookups, External lookups, KV Store lookups, Geospatial lookups.  inputlookup command can be used to invoke any lookup file by using the file’s name.</a:t>
            </a:r>
            <a:endParaRPr sz="2400" dirty="0">
              <a:latin typeface="Muli ExtraLight" panose="00000300000000000000" pitchFamily="2" charset="0"/>
              <a:cs typeface="Verdana"/>
            </a:endParaRPr>
          </a:p>
          <a:p>
            <a:pPr marL="12700">
              <a:lnSpc>
                <a:spcPct val="100000"/>
              </a:lnSpc>
              <a:spcBef>
                <a:spcPts val="420"/>
              </a:spcBef>
            </a:pPr>
            <a:r>
              <a:rPr sz="2400" dirty="0">
                <a:solidFill>
                  <a:srgbClr val="FFFFFF"/>
                </a:solidFill>
                <a:latin typeface="Muli ExtraLight" panose="00000300000000000000" pitchFamily="2" charset="0"/>
                <a:cs typeface="Verdana"/>
              </a:rPr>
              <a:t>We can use outputlookup command to create or update any lookup file.</a:t>
            </a:r>
            <a:endParaRPr sz="2400" dirty="0">
              <a:latin typeface="Muli ExtraLight" panose="00000300000000000000" pitchFamily="2" charset="0"/>
              <a:cs typeface="Verdana"/>
            </a:endParaRPr>
          </a:p>
          <a:p>
            <a:pPr marL="12700">
              <a:lnSpc>
                <a:spcPct val="100000"/>
              </a:lnSpc>
              <a:spcBef>
                <a:spcPts val="420"/>
              </a:spcBef>
            </a:pPr>
            <a:r>
              <a:rPr sz="2400" dirty="0">
                <a:solidFill>
                  <a:srgbClr val="FFFFFF"/>
                </a:solidFill>
                <a:latin typeface="Muli ExtraLight" panose="00000300000000000000" pitchFamily="2" charset="0"/>
                <a:cs typeface="Verdana"/>
              </a:rPr>
              <a:t>We use lookup command to match field-value combinations between event data and external lookup tables.</a:t>
            </a:r>
            <a:endParaRPr sz="2400" dirty="0">
              <a:latin typeface="Muli ExtraLight" panose="00000300000000000000" pitchFamily="2" charset="0"/>
              <a:cs typeface="Verdana"/>
            </a:endParaRPr>
          </a:p>
        </p:txBody>
      </p:sp>
      <p:sp>
        <p:nvSpPr>
          <p:cNvPr id="7" name="object 7"/>
          <p:cNvSpPr txBox="1"/>
          <p:nvPr/>
        </p:nvSpPr>
        <p:spPr>
          <a:xfrm>
            <a:off x="1016000" y="7210663"/>
            <a:ext cx="295338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Arial"/>
              </a:rPr>
              <a:t>Lookup Definition</a:t>
            </a:r>
            <a:endParaRPr sz="3600" dirty="0">
              <a:latin typeface="Squada One" panose="02000000000000000000" pitchFamily="2" charset="0"/>
              <a:cs typeface="Arial"/>
            </a:endParaRPr>
          </a:p>
        </p:txBody>
      </p:sp>
      <p:sp>
        <p:nvSpPr>
          <p:cNvPr id="8" name="object 8"/>
          <p:cNvSpPr txBox="1"/>
          <p:nvPr/>
        </p:nvSpPr>
        <p:spPr>
          <a:xfrm>
            <a:off x="1016000" y="8157585"/>
            <a:ext cx="16863060" cy="1282700"/>
          </a:xfrm>
          <a:prstGeom prst="rect">
            <a:avLst/>
          </a:prstGeom>
        </p:spPr>
        <p:txBody>
          <a:bodyPr vert="horz" wrap="square" lIns="0" tIns="12700" rIns="0" bIns="0" rtlCol="0">
            <a:spAutoFit/>
          </a:bodyPr>
          <a:lstStyle/>
          <a:p>
            <a:pPr marL="12700" marR="5080" algn="just">
              <a:lnSpc>
                <a:spcPct val="114599"/>
              </a:lnSpc>
              <a:spcBef>
                <a:spcPts val="100"/>
              </a:spcBef>
            </a:pPr>
            <a:r>
              <a:rPr sz="2400" dirty="0">
                <a:solidFill>
                  <a:srgbClr val="FFFFFF"/>
                </a:solidFill>
                <a:latin typeface="Muli ExtraLight" panose="00000300000000000000" pitchFamily="2" charset="0"/>
                <a:cs typeface="Verdana"/>
              </a:rPr>
              <a:t>A lookup definition provides a lookup name and path to find the lookup table. Lookup definitions can include extra settings  such as matching rules etc. on the fields that the lookup is allowed to match. The Lookup definition can also be used with  inputlookup command to see the result of the corresponding lookup file.</a:t>
            </a:r>
            <a:endParaRPr sz="2400" dirty="0">
              <a:latin typeface="Muli ExtraLight" panose="00000300000000000000" pitchFamily="2" charset="0"/>
              <a:cs typeface="Verdana"/>
            </a:endParaRPr>
          </a:p>
        </p:txBody>
      </p:sp>
    </p:spTree>
    <p:extLst>
      <p:ext uri="{BB962C8B-B14F-4D97-AF65-F5344CB8AC3E}">
        <p14:creationId xmlns:p14="http://schemas.microsoft.com/office/powerpoint/2010/main" val="9473903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4169" y="3844990"/>
            <a:ext cx="285749" cy="22859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423389" y="1576637"/>
            <a:ext cx="3890645" cy="1488440"/>
          </a:xfrm>
          <a:prstGeom prst="rect">
            <a:avLst/>
          </a:prstGeom>
        </p:spPr>
        <p:txBody>
          <a:bodyPr vert="horz" wrap="square" lIns="0" tIns="12700" rIns="0" bIns="0" rtlCol="0">
            <a:spAutoFit/>
          </a:bodyPr>
          <a:lstStyle/>
          <a:p>
            <a:pPr marL="12700">
              <a:lnSpc>
                <a:spcPct val="100000"/>
              </a:lnSpc>
              <a:spcBef>
                <a:spcPts val="100"/>
              </a:spcBef>
            </a:pPr>
            <a:r>
              <a:rPr sz="9600" dirty="0">
                <a:latin typeface="Squada One" panose="02000000000000000000" pitchFamily="2" charset="0"/>
              </a:rPr>
              <a:t>LOOKUPS</a:t>
            </a:r>
          </a:p>
        </p:txBody>
      </p:sp>
      <p:sp>
        <p:nvSpPr>
          <p:cNvPr id="4" name="object 4"/>
          <p:cNvSpPr txBox="1"/>
          <p:nvPr/>
        </p:nvSpPr>
        <p:spPr>
          <a:xfrm>
            <a:off x="1448401" y="3572753"/>
            <a:ext cx="304101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Arial"/>
              </a:rPr>
              <a:t>Automatic Lookup</a:t>
            </a:r>
            <a:endParaRPr sz="3600" dirty="0">
              <a:latin typeface="Squada One" panose="02000000000000000000" pitchFamily="2" charset="0"/>
              <a:cs typeface="Arial"/>
            </a:endParaRPr>
          </a:p>
        </p:txBody>
      </p:sp>
      <p:sp>
        <p:nvSpPr>
          <p:cNvPr id="5" name="object 5"/>
          <p:cNvSpPr txBox="1"/>
          <p:nvPr/>
        </p:nvSpPr>
        <p:spPr>
          <a:xfrm>
            <a:off x="1448401" y="4519675"/>
            <a:ext cx="11555095" cy="1679114"/>
          </a:xfrm>
          <a:prstGeom prst="rect">
            <a:avLst/>
          </a:prstGeom>
        </p:spPr>
        <p:txBody>
          <a:bodyPr vert="horz" wrap="square" lIns="0" tIns="12700" rIns="0" bIns="0" rtlCol="0">
            <a:spAutoFit/>
          </a:bodyPr>
          <a:lstStyle/>
          <a:p>
            <a:pPr marL="12700" marR="5080" algn="just">
              <a:lnSpc>
                <a:spcPct val="114599"/>
              </a:lnSpc>
              <a:spcBef>
                <a:spcPts val="100"/>
              </a:spcBef>
            </a:pPr>
            <a:r>
              <a:rPr sz="2400" dirty="0">
                <a:solidFill>
                  <a:srgbClr val="FFFFFF"/>
                </a:solidFill>
                <a:latin typeface="Muli ExtraLight" panose="00000300000000000000" pitchFamily="2" charset="0"/>
                <a:cs typeface="Verdana"/>
              </a:rPr>
              <a:t>Automatic lookups is used to apply a lookup to all searches in search time. The  advantage of creating an automatic lookup is that we don't need to manually invoke  it in searches with the lookup command. We have to use lookup definition to create  automatic lookup.</a:t>
            </a:r>
            <a:endParaRPr sz="2400" dirty="0">
              <a:latin typeface="Muli ExtraLight" panose="00000300000000000000" pitchFamily="2" charset="0"/>
              <a:cs typeface="Verdana"/>
            </a:endParaRPr>
          </a:p>
        </p:txBody>
      </p:sp>
    </p:spTree>
    <p:extLst>
      <p:ext uri="{BB962C8B-B14F-4D97-AF65-F5344CB8AC3E}">
        <p14:creationId xmlns:p14="http://schemas.microsoft.com/office/powerpoint/2010/main" val="3257395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ctrTitle"/>
          </p:nvPr>
        </p:nvSpPr>
        <p:spPr>
          <a:xfrm>
            <a:off x="3587332" y="2563060"/>
            <a:ext cx="11347868" cy="2721258"/>
          </a:xfrm>
          <a:prstGeom prst="rect">
            <a:avLst/>
          </a:prstGeom>
        </p:spPr>
        <p:txBody>
          <a:bodyPr vert="horz" wrap="square" lIns="0" tIns="256540" rIns="0" bIns="0" rtlCol="0">
            <a:spAutoFit/>
          </a:bodyPr>
          <a:lstStyle/>
          <a:p>
            <a:pPr marL="4887595" marR="5080" indent="-2216150">
              <a:lnSpc>
                <a:spcPts val="9600"/>
              </a:lnSpc>
              <a:spcBef>
                <a:spcPts val="2020"/>
              </a:spcBef>
            </a:pPr>
            <a:r>
              <a:rPr dirty="0">
                <a:latin typeface="Squada One" panose="02000000000000000000" pitchFamily="2" charset="0"/>
              </a:rPr>
              <a:t>SPLUNK ENTERPRISE  SECURITY</a:t>
            </a:r>
          </a:p>
        </p:txBody>
      </p:sp>
      <p:sp>
        <p:nvSpPr>
          <p:cNvPr id="3" name="object 3"/>
          <p:cNvSpPr txBox="1"/>
          <p:nvPr/>
        </p:nvSpPr>
        <p:spPr>
          <a:xfrm>
            <a:off x="4907751" y="5671637"/>
            <a:ext cx="11132185" cy="1882760"/>
          </a:xfrm>
          <a:prstGeom prst="rect">
            <a:avLst/>
          </a:prstGeom>
        </p:spPr>
        <p:txBody>
          <a:bodyPr vert="horz" wrap="square" lIns="0" tIns="12700" rIns="0" bIns="0" rtlCol="0">
            <a:spAutoFit/>
          </a:bodyPr>
          <a:lstStyle/>
          <a:p>
            <a:pPr marL="12700" marR="5080" algn="ctr">
              <a:lnSpc>
                <a:spcPct val="116300"/>
              </a:lnSpc>
              <a:spcBef>
                <a:spcPts val="100"/>
              </a:spcBef>
            </a:pPr>
            <a:r>
              <a:rPr sz="3600" dirty="0">
                <a:solidFill>
                  <a:srgbClr val="FFFFFF"/>
                </a:solidFill>
                <a:latin typeface="Muli ExtraLight" panose="00000300000000000000" pitchFamily="2" charset="0"/>
                <a:cs typeface="Arial"/>
              </a:rPr>
              <a:t>Splunk Enterprise Security is the analytics-driven SIEM solution  that gives you the ability to quickly detect and respond to internal  and external attacks.</a:t>
            </a:r>
            <a:endParaRPr sz="3600" dirty="0">
              <a:latin typeface="Muli ExtraLight" panose="00000300000000000000" pitchFamily="2" charset="0"/>
              <a:cs typeface="Arial"/>
            </a:endParaRPr>
          </a:p>
        </p:txBody>
      </p:sp>
      <p:pic>
        <p:nvPicPr>
          <p:cNvPr id="5" name="Picture 4">
            <a:extLst>
              <a:ext uri="{FF2B5EF4-FFF2-40B4-BE49-F238E27FC236}">
                <a16:creationId xmlns:a16="http://schemas.microsoft.com/office/drawing/2014/main" id="{966FB019-8264-46FD-9AF3-700E8F82E857}"/>
              </a:ext>
            </a:extLst>
          </p:cNvPr>
          <p:cNvPicPr>
            <a:picLocks noChangeAspect="1"/>
          </p:cNvPicPr>
          <p:nvPr/>
        </p:nvPicPr>
        <p:blipFill>
          <a:blip r:embed="rId2"/>
          <a:stretch>
            <a:fillRect/>
          </a:stretch>
        </p:blipFill>
        <p:spPr>
          <a:xfrm>
            <a:off x="4856724" y="3028339"/>
            <a:ext cx="866775" cy="895350"/>
          </a:xfrm>
          <a:prstGeom prst="rect">
            <a:avLst/>
          </a:prstGeom>
        </p:spPr>
      </p:pic>
      <p:pic>
        <p:nvPicPr>
          <p:cNvPr id="10" name="Picture 9">
            <a:extLst>
              <a:ext uri="{FF2B5EF4-FFF2-40B4-BE49-F238E27FC236}">
                <a16:creationId xmlns:a16="http://schemas.microsoft.com/office/drawing/2014/main" id="{9C05E938-D57C-48DA-9EF4-72479F95856F}"/>
              </a:ext>
            </a:extLst>
          </p:cNvPr>
          <p:cNvPicPr>
            <a:picLocks noChangeAspect="1"/>
          </p:cNvPicPr>
          <p:nvPr/>
        </p:nvPicPr>
        <p:blipFill>
          <a:blip r:embed="rId3"/>
          <a:stretch>
            <a:fillRect/>
          </a:stretch>
        </p:blipFill>
        <p:spPr>
          <a:xfrm>
            <a:off x="0" y="0"/>
            <a:ext cx="18288000" cy="10287000"/>
          </a:xfrm>
          <a:prstGeom prst="rect">
            <a:avLst/>
          </a:prstGeom>
        </p:spPr>
      </p:pic>
      <p:pic>
        <p:nvPicPr>
          <p:cNvPr id="12" name="Picture 11">
            <a:extLst>
              <a:ext uri="{FF2B5EF4-FFF2-40B4-BE49-F238E27FC236}">
                <a16:creationId xmlns:a16="http://schemas.microsoft.com/office/drawing/2014/main" id="{B0C3A3DA-FBB7-44EE-8BF2-A7FA52EF3286}"/>
              </a:ext>
            </a:extLst>
          </p:cNvPr>
          <p:cNvPicPr>
            <a:picLocks noChangeAspect="1"/>
          </p:cNvPicPr>
          <p:nvPr/>
        </p:nvPicPr>
        <p:blipFill>
          <a:blip r:embed="rId4"/>
          <a:stretch>
            <a:fillRect/>
          </a:stretch>
        </p:blipFill>
        <p:spPr>
          <a:xfrm>
            <a:off x="4907751" y="2933700"/>
            <a:ext cx="904875" cy="971550"/>
          </a:xfrm>
          <a:prstGeom prst="rect">
            <a:avLst/>
          </a:prstGeom>
        </p:spPr>
      </p:pic>
    </p:spTree>
    <p:extLst>
      <p:ext uri="{BB962C8B-B14F-4D97-AF65-F5344CB8AC3E}">
        <p14:creationId xmlns:p14="http://schemas.microsoft.com/office/powerpoint/2010/main" val="1706904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343355"/>
            <a:ext cx="15661640" cy="3240405"/>
          </a:xfrm>
          <a:prstGeom prst="rect">
            <a:avLst/>
          </a:prstGeom>
        </p:spPr>
        <p:txBody>
          <a:bodyPr vert="horz" wrap="square" lIns="0" tIns="12700" rIns="0" bIns="0" rtlCol="0">
            <a:spAutoFit/>
          </a:bodyPr>
          <a:lstStyle/>
          <a:p>
            <a:pPr marL="12700">
              <a:lnSpc>
                <a:spcPct val="100000"/>
              </a:lnSpc>
              <a:spcBef>
                <a:spcPts val="100"/>
              </a:spcBef>
            </a:pPr>
            <a:r>
              <a:rPr sz="9600" dirty="0">
                <a:latin typeface="Squada One" panose="02000000000000000000" pitchFamily="2" charset="0"/>
              </a:rPr>
              <a:t>ES INTRODUCTION</a:t>
            </a:r>
          </a:p>
          <a:p>
            <a:pPr marL="12700" marR="5080">
              <a:lnSpc>
                <a:spcPct val="116100"/>
              </a:lnSpc>
              <a:spcBef>
                <a:spcPts val="2090"/>
              </a:spcBef>
            </a:pPr>
            <a:r>
              <a:rPr sz="2800" b="1" dirty="0">
                <a:latin typeface="Muli ExtraLight" panose="00000300000000000000" pitchFamily="2" charset="0"/>
                <a:cs typeface="Verdana"/>
              </a:rPr>
              <a:t>Splunk developed and introduced a premium Security Information and Event Management (SIEM)  solution in the year 2017, named Splunk Enterprise Security, basically a collection of different  frameworks which runs on the Splunk Enterprise Core.</a:t>
            </a:r>
          </a:p>
        </p:txBody>
      </p:sp>
      <p:sp>
        <p:nvSpPr>
          <p:cNvPr id="3" name="object 3"/>
          <p:cNvSpPr txBox="1">
            <a:spLocks noGrp="1"/>
          </p:cNvSpPr>
          <p:nvPr>
            <p:ph sz="half" idx="2"/>
          </p:nvPr>
        </p:nvSpPr>
        <p:spPr>
          <a:xfrm>
            <a:off x="1273967" y="4653992"/>
            <a:ext cx="5187950" cy="5245475"/>
          </a:xfrm>
          <a:prstGeom prst="rect">
            <a:avLst/>
          </a:prstGeom>
        </p:spPr>
        <p:txBody>
          <a:bodyPr vert="horz" wrap="square" lIns="0" tIns="31750" rIns="0" bIns="0" rtlCol="0">
            <a:spAutoFit/>
          </a:bodyPr>
          <a:lstStyle/>
          <a:p>
            <a:pPr marL="12700" marR="515620">
              <a:lnSpc>
                <a:spcPts val="4310"/>
              </a:lnSpc>
              <a:spcBef>
                <a:spcPts val="250"/>
              </a:spcBef>
            </a:pPr>
            <a:r>
              <a:rPr dirty="0">
                <a:latin typeface="Squada One" panose="02000000000000000000" pitchFamily="2" charset="0"/>
              </a:rPr>
              <a:t>Overview of ES features and  concepts</a:t>
            </a:r>
          </a:p>
          <a:p>
            <a:pPr marL="12700" marR="5080">
              <a:lnSpc>
                <a:spcPct val="114599"/>
              </a:lnSpc>
              <a:spcBef>
                <a:spcPts val="2470"/>
              </a:spcBef>
            </a:pPr>
            <a:r>
              <a:rPr sz="2400" dirty="0">
                <a:latin typeface="Muli ExtraLight" panose="00000300000000000000" pitchFamily="2" charset="0"/>
                <a:cs typeface="Verdana"/>
              </a:rPr>
              <a:t>Splunk Enterprise Security (Splunk ES)  is a security information and event  management (SIEM) solution which  provides in-built dashboards, reports,  correlation searches ( we can built our  own correlation searches as well) etc.  which helps to quickly detect and  respond to internal and external  attacks.</a:t>
            </a:r>
          </a:p>
        </p:txBody>
      </p:sp>
      <p:sp>
        <p:nvSpPr>
          <p:cNvPr id="4" name="object 4"/>
          <p:cNvSpPr txBox="1"/>
          <p:nvPr/>
        </p:nvSpPr>
        <p:spPr>
          <a:xfrm>
            <a:off x="8573973" y="5296876"/>
            <a:ext cx="5268595" cy="3839845"/>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Arial"/>
              </a:rPr>
              <a:t>CIM model</a:t>
            </a:r>
            <a:endParaRPr sz="3600" dirty="0">
              <a:latin typeface="Squada One" panose="02000000000000000000" pitchFamily="2" charset="0"/>
              <a:cs typeface="Arial"/>
            </a:endParaRPr>
          </a:p>
          <a:p>
            <a:pPr marL="12700" marR="142240">
              <a:lnSpc>
                <a:spcPct val="114599"/>
              </a:lnSpc>
              <a:spcBef>
                <a:spcPts val="2610"/>
              </a:spcBef>
            </a:pPr>
            <a:r>
              <a:rPr sz="2400" dirty="0">
                <a:solidFill>
                  <a:srgbClr val="FFFFFF"/>
                </a:solidFill>
                <a:latin typeface="Muli ExtraLight" panose="00000300000000000000" pitchFamily="2" charset="0"/>
                <a:cs typeface="Verdana"/>
              </a:rPr>
              <a:t>The Common Information Model is an  open standard that defines how  elements in an</a:t>
            </a:r>
            <a:endParaRPr sz="2400" dirty="0">
              <a:latin typeface="Muli ExtraLight" panose="00000300000000000000" pitchFamily="2" charset="0"/>
              <a:cs typeface="Verdana"/>
            </a:endParaRPr>
          </a:p>
          <a:p>
            <a:pPr marL="12700" marR="5080">
              <a:lnSpc>
                <a:spcPct val="114599"/>
              </a:lnSpc>
            </a:pPr>
            <a:r>
              <a:rPr sz="2400" dirty="0">
                <a:solidFill>
                  <a:srgbClr val="FFFFFF"/>
                </a:solidFill>
                <a:latin typeface="Muli ExtraLight" panose="00000300000000000000" pitchFamily="2" charset="0"/>
                <a:cs typeface="Verdana"/>
              </a:rPr>
              <a:t>IT environment are represented as a  common set of objects and  relationships between them. In Splunk,  we can use CIM datamodel.</a:t>
            </a:r>
            <a:endParaRPr sz="2400" dirty="0">
              <a:latin typeface="Muli ExtraLight" panose="00000300000000000000" pitchFamily="2" charset="0"/>
              <a:cs typeface="Verdana"/>
            </a:endParaRPr>
          </a:p>
        </p:txBody>
      </p:sp>
      <p:sp>
        <p:nvSpPr>
          <p:cNvPr id="5" name="object 5"/>
          <p:cNvSpPr/>
          <p:nvPr/>
        </p:nvSpPr>
        <p:spPr>
          <a:xfrm>
            <a:off x="1286667" y="4087139"/>
            <a:ext cx="514349" cy="40955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8586673" y="4702606"/>
            <a:ext cx="514349" cy="40955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6165698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329727" y="0"/>
            <a:ext cx="4958715" cy="10287000"/>
          </a:xfrm>
          <a:custGeom>
            <a:avLst/>
            <a:gdLst/>
            <a:ahLst/>
            <a:cxnLst/>
            <a:rect l="l" t="t" r="r" b="b"/>
            <a:pathLst>
              <a:path w="4958715" h="10287000">
                <a:moveTo>
                  <a:pt x="0" y="10287000"/>
                </a:moveTo>
                <a:lnTo>
                  <a:pt x="4958272" y="10287000"/>
                </a:lnTo>
                <a:lnTo>
                  <a:pt x="4958272" y="0"/>
                </a:lnTo>
                <a:lnTo>
                  <a:pt x="0" y="0"/>
                </a:lnTo>
                <a:lnTo>
                  <a:pt x="0" y="10287000"/>
                </a:lnTo>
                <a:close/>
              </a:path>
            </a:pathLst>
          </a:custGeom>
          <a:solidFill>
            <a:srgbClr val="181818"/>
          </a:solidFill>
        </p:spPr>
        <p:txBody>
          <a:bodyPr wrap="square" lIns="0" tIns="0" rIns="0" bIns="0" rtlCol="0"/>
          <a:lstStyle/>
          <a:p>
            <a:endParaRPr/>
          </a:p>
        </p:txBody>
      </p:sp>
      <p:grpSp>
        <p:nvGrpSpPr>
          <p:cNvPr id="3" name="object 3"/>
          <p:cNvGrpSpPr/>
          <p:nvPr/>
        </p:nvGrpSpPr>
        <p:grpSpPr>
          <a:xfrm>
            <a:off x="0" y="0"/>
            <a:ext cx="18288000" cy="10287000"/>
            <a:chOff x="0" y="0"/>
            <a:chExt cx="18288000" cy="10287000"/>
          </a:xfrm>
        </p:grpSpPr>
        <p:sp>
          <p:nvSpPr>
            <p:cNvPr id="4" name="object 4"/>
            <p:cNvSpPr/>
            <p:nvPr/>
          </p:nvSpPr>
          <p:spPr>
            <a:xfrm>
              <a:off x="0" y="0"/>
              <a:ext cx="13329919" cy="10287000"/>
            </a:xfrm>
            <a:custGeom>
              <a:avLst/>
              <a:gdLst/>
              <a:ahLst/>
              <a:cxnLst/>
              <a:rect l="l" t="t" r="r" b="b"/>
              <a:pathLst>
                <a:path w="13329919" h="10287000">
                  <a:moveTo>
                    <a:pt x="13329727" y="10286999"/>
                  </a:moveTo>
                  <a:lnTo>
                    <a:pt x="0" y="10286999"/>
                  </a:lnTo>
                  <a:lnTo>
                    <a:pt x="0" y="0"/>
                  </a:lnTo>
                  <a:lnTo>
                    <a:pt x="13329727" y="0"/>
                  </a:lnTo>
                  <a:lnTo>
                    <a:pt x="13329727" y="10286999"/>
                  </a:lnTo>
                  <a:close/>
                </a:path>
              </a:pathLst>
            </a:custGeom>
            <a:solidFill>
              <a:srgbClr val="292929"/>
            </a:solidFill>
          </p:spPr>
          <p:txBody>
            <a:bodyPr wrap="square" lIns="0" tIns="0" rIns="0" bIns="0" rtlCol="0"/>
            <a:lstStyle/>
            <a:p>
              <a:endParaRPr/>
            </a:p>
          </p:txBody>
        </p:sp>
        <p:sp>
          <p:nvSpPr>
            <p:cNvPr id="5" name="object 5"/>
            <p:cNvSpPr/>
            <p:nvPr/>
          </p:nvSpPr>
          <p:spPr>
            <a:xfrm>
              <a:off x="13329741" y="0"/>
              <a:ext cx="4958257" cy="10286999"/>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1016000" y="3002541"/>
            <a:ext cx="11071860" cy="4967605"/>
          </a:xfrm>
          <a:prstGeom prst="rect">
            <a:avLst/>
          </a:prstGeom>
        </p:spPr>
        <p:txBody>
          <a:bodyPr vert="horz" wrap="square" lIns="0" tIns="12700" rIns="0" bIns="0" rtlCol="0">
            <a:spAutoFit/>
          </a:bodyPr>
          <a:lstStyle/>
          <a:p>
            <a:pPr marL="12700">
              <a:lnSpc>
                <a:spcPct val="100000"/>
              </a:lnSpc>
              <a:spcBef>
                <a:spcPts val="100"/>
              </a:spcBef>
            </a:pPr>
            <a:r>
              <a:rPr sz="3200" dirty="0">
                <a:solidFill>
                  <a:srgbClr val="FFFFFF"/>
                </a:solidFill>
                <a:latin typeface="Muli ExtraLight" panose="00000300000000000000" pitchFamily="2" charset="0"/>
                <a:cs typeface="Arial"/>
              </a:rPr>
              <a:t>Provide an overview of Splunk for Enterprise Security (ES)</a:t>
            </a:r>
            <a:endParaRPr sz="3200" dirty="0">
              <a:latin typeface="Muli ExtraLight" panose="00000300000000000000" pitchFamily="2" charset="0"/>
              <a:cs typeface="Arial"/>
            </a:endParaRPr>
          </a:p>
          <a:p>
            <a:pPr>
              <a:lnSpc>
                <a:spcPct val="100000"/>
              </a:lnSpc>
              <a:spcBef>
                <a:spcPts val="10"/>
              </a:spcBef>
            </a:pPr>
            <a:endParaRPr sz="3750" dirty="0">
              <a:latin typeface="Arial"/>
              <a:cs typeface="Arial"/>
            </a:endParaRPr>
          </a:p>
          <a:p>
            <a:pPr marL="646430" marR="5080">
              <a:lnSpc>
                <a:spcPct val="106800"/>
              </a:lnSpc>
            </a:pPr>
            <a:r>
              <a:rPr sz="2400" dirty="0">
                <a:solidFill>
                  <a:srgbClr val="FFFFFF"/>
                </a:solidFill>
                <a:latin typeface="Muli ExtraLight" panose="00000300000000000000" pitchFamily="2" charset="0"/>
                <a:cs typeface="Verdana"/>
              </a:rPr>
              <a:t>Splunk ES is a SIEM solution that helps security teams to quickly detect and  respond to internal and external attacks towards your environment, helps  to simplify threat management while minimizing risk, and safeguard your  business. Splunk ES uses all data of your environment to gain organization-  wide visibility and security intelligence. Regardless of deployment model —  on-premises, in a public or private cloud, SaaS, or any combination of these</a:t>
            </a:r>
            <a:endParaRPr sz="2400" dirty="0">
              <a:latin typeface="Muli ExtraLight" panose="00000300000000000000" pitchFamily="2" charset="0"/>
              <a:cs typeface="Verdana"/>
            </a:endParaRPr>
          </a:p>
          <a:p>
            <a:pPr marL="646430" marR="582295" algn="just">
              <a:lnSpc>
                <a:spcPct val="106800"/>
              </a:lnSpc>
            </a:pPr>
            <a:r>
              <a:rPr sz="2400" dirty="0">
                <a:solidFill>
                  <a:srgbClr val="FFFFFF"/>
                </a:solidFill>
                <a:latin typeface="Muli ExtraLight" panose="00000300000000000000" pitchFamily="2" charset="0"/>
                <a:cs typeface="Verdana"/>
              </a:rPr>
              <a:t>— Splunk ES can be used for continuous monitoring, incident response,  basically running a Security Operations Center (SOC) to safeguard your  business. Splunk ES can be deployed as software together with Splunk  Enterprise or as a cloud service together with Splunk Cloud.</a:t>
            </a:r>
            <a:endParaRPr sz="2400" dirty="0">
              <a:latin typeface="Muli ExtraLight" panose="00000300000000000000" pitchFamily="2" charset="0"/>
              <a:cs typeface="Verdana"/>
            </a:endParaRPr>
          </a:p>
        </p:txBody>
      </p:sp>
      <p:sp>
        <p:nvSpPr>
          <p:cNvPr id="7" name="object 7"/>
          <p:cNvSpPr txBox="1">
            <a:spLocks noGrp="1"/>
          </p:cNvSpPr>
          <p:nvPr>
            <p:ph type="title"/>
          </p:nvPr>
        </p:nvSpPr>
        <p:spPr>
          <a:xfrm>
            <a:off x="1016000" y="928369"/>
            <a:ext cx="11024235" cy="1488440"/>
          </a:xfrm>
          <a:prstGeom prst="rect">
            <a:avLst/>
          </a:prstGeom>
        </p:spPr>
        <p:txBody>
          <a:bodyPr vert="horz" wrap="square" lIns="0" tIns="12700" rIns="0" bIns="0" rtlCol="0">
            <a:spAutoFit/>
          </a:bodyPr>
          <a:lstStyle/>
          <a:p>
            <a:pPr marL="12700">
              <a:lnSpc>
                <a:spcPct val="100000"/>
              </a:lnSpc>
              <a:spcBef>
                <a:spcPts val="100"/>
              </a:spcBef>
            </a:pPr>
            <a:r>
              <a:rPr sz="9600" dirty="0">
                <a:latin typeface="Squada One" panose="02000000000000000000" pitchFamily="2" charset="0"/>
              </a:rPr>
              <a:t>GETTING STARTED WITH ES</a:t>
            </a:r>
          </a:p>
        </p:txBody>
      </p:sp>
    </p:spTree>
    <p:extLst>
      <p:ext uri="{BB962C8B-B14F-4D97-AF65-F5344CB8AC3E}">
        <p14:creationId xmlns:p14="http://schemas.microsoft.com/office/powerpoint/2010/main" val="3890422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CEA567EB-5674-428D-9583-4BC3EC077FA3}"/>
              </a:ext>
            </a:extLst>
          </p:cNvPr>
          <p:cNvSpPr>
            <a:spLocks noGrp="1"/>
          </p:cNvSpPr>
          <p:nvPr>
            <p:ph type="title"/>
          </p:nvPr>
        </p:nvSpPr>
        <p:spPr/>
        <p:txBody>
          <a:bodyPr/>
          <a:lstStyle/>
          <a:p>
            <a:endParaRPr lang="en-IN"/>
          </a:p>
        </p:txBody>
      </p:sp>
      <p:grpSp>
        <p:nvGrpSpPr>
          <p:cNvPr id="15" name="object 2">
            <a:extLst>
              <a:ext uri="{FF2B5EF4-FFF2-40B4-BE49-F238E27FC236}">
                <a16:creationId xmlns:a16="http://schemas.microsoft.com/office/drawing/2014/main" id="{AB4327CE-F58C-456D-A79B-E6226270074F}"/>
              </a:ext>
            </a:extLst>
          </p:cNvPr>
          <p:cNvGrpSpPr/>
          <p:nvPr/>
        </p:nvGrpSpPr>
        <p:grpSpPr>
          <a:xfrm>
            <a:off x="0" y="0"/>
            <a:ext cx="13329919" cy="10287000"/>
            <a:chOff x="0" y="0"/>
            <a:chExt cx="13329919" cy="10287000"/>
          </a:xfrm>
        </p:grpSpPr>
        <p:sp>
          <p:nvSpPr>
            <p:cNvPr id="16" name="object 3">
              <a:extLst>
                <a:ext uri="{FF2B5EF4-FFF2-40B4-BE49-F238E27FC236}">
                  <a16:creationId xmlns:a16="http://schemas.microsoft.com/office/drawing/2014/main" id="{3A5B1DD3-8334-40F8-BA99-B5F783C6812C}"/>
                </a:ext>
              </a:extLst>
            </p:cNvPr>
            <p:cNvSpPr/>
            <p:nvPr/>
          </p:nvSpPr>
          <p:spPr>
            <a:xfrm>
              <a:off x="0" y="0"/>
              <a:ext cx="13329919" cy="10287000"/>
            </a:xfrm>
            <a:custGeom>
              <a:avLst/>
              <a:gdLst/>
              <a:ahLst/>
              <a:cxnLst/>
              <a:rect l="l" t="t" r="r" b="b"/>
              <a:pathLst>
                <a:path w="13329919" h="10287000">
                  <a:moveTo>
                    <a:pt x="0" y="10286998"/>
                  </a:moveTo>
                  <a:lnTo>
                    <a:pt x="0" y="0"/>
                  </a:lnTo>
                  <a:lnTo>
                    <a:pt x="13329741" y="0"/>
                  </a:lnTo>
                  <a:lnTo>
                    <a:pt x="13329741" y="10286998"/>
                  </a:lnTo>
                  <a:lnTo>
                    <a:pt x="0" y="10286998"/>
                  </a:lnTo>
                  <a:close/>
                </a:path>
              </a:pathLst>
            </a:custGeom>
            <a:solidFill>
              <a:srgbClr val="292929"/>
            </a:solidFill>
          </p:spPr>
          <p:txBody>
            <a:bodyPr wrap="square" lIns="0" tIns="0" rIns="0" bIns="0" rtlCol="0"/>
            <a:lstStyle/>
            <a:p>
              <a:endParaRPr/>
            </a:p>
          </p:txBody>
        </p:sp>
        <p:pic>
          <p:nvPicPr>
            <p:cNvPr id="17" name="object 4">
              <a:extLst>
                <a:ext uri="{FF2B5EF4-FFF2-40B4-BE49-F238E27FC236}">
                  <a16:creationId xmlns:a16="http://schemas.microsoft.com/office/drawing/2014/main" id="{939F4735-6555-44DA-B77F-AAD7463ECFB4}"/>
                </a:ext>
              </a:extLst>
            </p:cNvPr>
            <p:cNvPicPr/>
            <p:nvPr/>
          </p:nvPicPr>
          <p:blipFill>
            <a:blip r:embed="rId2" cstate="print"/>
            <a:stretch>
              <a:fillRect/>
            </a:stretch>
          </p:blipFill>
          <p:spPr>
            <a:xfrm>
              <a:off x="1562099" y="1971357"/>
              <a:ext cx="152400" cy="152399"/>
            </a:xfrm>
            <a:prstGeom prst="rect">
              <a:avLst/>
            </a:prstGeom>
          </p:spPr>
        </p:pic>
        <p:pic>
          <p:nvPicPr>
            <p:cNvPr id="18" name="object 5">
              <a:extLst>
                <a:ext uri="{FF2B5EF4-FFF2-40B4-BE49-F238E27FC236}">
                  <a16:creationId xmlns:a16="http://schemas.microsoft.com/office/drawing/2014/main" id="{E8FE39F2-10CD-4999-9A13-42CFB124AF6A}"/>
                </a:ext>
              </a:extLst>
            </p:cNvPr>
            <p:cNvPicPr/>
            <p:nvPr/>
          </p:nvPicPr>
          <p:blipFill>
            <a:blip r:embed="rId2" cstate="print"/>
            <a:stretch>
              <a:fillRect/>
            </a:stretch>
          </p:blipFill>
          <p:spPr>
            <a:xfrm>
              <a:off x="1562099" y="2657157"/>
              <a:ext cx="152400" cy="152399"/>
            </a:xfrm>
            <a:prstGeom prst="rect">
              <a:avLst/>
            </a:prstGeom>
          </p:spPr>
        </p:pic>
        <p:pic>
          <p:nvPicPr>
            <p:cNvPr id="19" name="object 6">
              <a:extLst>
                <a:ext uri="{FF2B5EF4-FFF2-40B4-BE49-F238E27FC236}">
                  <a16:creationId xmlns:a16="http://schemas.microsoft.com/office/drawing/2014/main" id="{BBEFB1D6-A214-4502-B765-37C4A20AC36F}"/>
                </a:ext>
              </a:extLst>
            </p:cNvPr>
            <p:cNvPicPr/>
            <p:nvPr/>
          </p:nvPicPr>
          <p:blipFill>
            <a:blip r:embed="rId2" cstate="print"/>
            <a:stretch>
              <a:fillRect/>
            </a:stretch>
          </p:blipFill>
          <p:spPr>
            <a:xfrm>
              <a:off x="1562099" y="3342957"/>
              <a:ext cx="152400" cy="152399"/>
            </a:xfrm>
            <a:prstGeom prst="rect">
              <a:avLst/>
            </a:prstGeom>
          </p:spPr>
        </p:pic>
        <p:pic>
          <p:nvPicPr>
            <p:cNvPr id="20" name="object 7">
              <a:extLst>
                <a:ext uri="{FF2B5EF4-FFF2-40B4-BE49-F238E27FC236}">
                  <a16:creationId xmlns:a16="http://schemas.microsoft.com/office/drawing/2014/main" id="{4F7756B3-A859-475C-A1CE-7F7AEE3CA7D9}"/>
                </a:ext>
              </a:extLst>
            </p:cNvPr>
            <p:cNvPicPr/>
            <p:nvPr/>
          </p:nvPicPr>
          <p:blipFill>
            <a:blip r:embed="rId2" cstate="print"/>
            <a:stretch>
              <a:fillRect/>
            </a:stretch>
          </p:blipFill>
          <p:spPr>
            <a:xfrm>
              <a:off x="1562099" y="4028757"/>
              <a:ext cx="152400" cy="152399"/>
            </a:xfrm>
            <a:prstGeom prst="rect">
              <a:avLst/>
            </a:prstGeom>
          </p:spPr>
        </p:pic>
        <p:pic>
          <p:nvPicPr>
            <p:cNvPr id="21" name="object 8">
              <a:extLst>
                <a:ext uri="{FF2B5EF4-FFF2-40B4-BE49-F238E27FC236}">
                  <a16:creationId xmlns:a16="http://schemas.microsoft.com/office/drawing/2014/main" id="{32DA8975-9F02-4711-9883-F03534DE02DF}"/>
                </a:ext>
              </a:extLst>
            </p:cNvPr>
            <p:cNvPicPr/>
            <p:nvPr/>
          </p:nvPicPr>
          <p:blipFill>
            <a:blip r:embed="rId2" cstate="print"/>
            <a:stretch>
              <a:fillRect/>
            </a:stretch>
          </p:blipFill>
          <p:spPr>
            <a:xfrm>
              <a:off x="1562099" y="4762501"/>
              <a:ext cx="152400" cy="152399"/>
            </a:xfrm>
            <a:prstGeom prst="rect">
              <a:avLst/>
            </a:prstGeom>
          </p:spPr>
        </p:pic>
        <p:pic>
          <p:nvPicPr>
            <p:cNvPr id="22" name="object 9">
              <a:extLst>
                <a:ext uri="{FF2B5EF4-FFF2-40B4-BE49-F238E27FC236}">
                  <a16:creationId xmlns:a16="http://schemas.microsoft.com/office/drawing/2014/main" id="{A31DCAB7-85C0-441F-82FC-6D51DBFE1FF5}"/>
                </a:ext>
              </a:extLst>
            </p:cNvPr>
            <p:cNvPicPr/>
            <p:nvPr/>
          </p:nvPicPr>
          <p:blipFill>
            <a:blip r:embed="rId2" cstate="print"/>
            <a:stretch>
              <a:fillRect/>
            </a:stretch>
          </p:blipFill>
          <p:spPr>
            <a:xfrm>
              <a:off x="1562099" y="5448300"/>
              <a:ext cx="152400" cy="152399"/>
            </a:xfrm>
            <a:prstGeom prst="rect">
              <a:avLst/>
            </a:prstGeom>
          </p:spPr>
        </p:pic>
        <p:pic>
          <p:nvPicPr>
            <p:cNvPr id="23" name="object 10">
              <a:extLst>
                <a:ext uri="{FF2B5EF4-FFF2-40B4-BE49-F238E27FC236}">
                  <a16:creationId xmlns:a16="http://schemas.microsoft.com/office/drawing/2014/main" id="{621F744F-53FB-4FE7-8710-E0D2B1FB4139}"/>
                </a:ext>
              </a:extLst>
            </p:cNvPr>
            <p:cNvPicPr/>
            <p:nvPr/>
          </p:nvPicPr>
          <p:blipFill>
            <a:blip r:embed="rId2" cstate="print"/>
            <a:stretch>
              <a:fillRect/>
            </a:stretch>
          </p:blipFill>
          <p:spPr>
            <a:xfrm>
              <a:off x="1562099" y="6210301"/>
              <a:ext cx="152400" cy="152399"/>
            </a:xfrm>
            <a:prstGeom prst="rect">
              <a:avLst/>
            </a:prstGeom>
          </p:spPr>
        </p:pic>
        <p:pic>
          <p:nvPicPr>
            <p:cNvPr id="24" name="object 11">
              <a:extLst>
                <a:ext uri="{FF2B5EF4-FFF2-40B4-BE49-F238E27FC236}">
                  <a16:creationId xmlns:a16="http://schemas.microsoft.com/office/drawing/2014/main" id="{252AAFB0-A2DB-4008-8DDE-3487CC9CEE39}"/>
                </a:ext>
              </a:extLst>
            </p:cNvPr>
            <p:cNvPicPr/>
            <p:nvPr/>
          </p:nvPicPr>
          <p:blipFill>
            <a:blip r:embed="rId2" cstate="print"/>
            <a:stretch>
              <a:fillRect/>
            </a:stretch>
          </p:blipFill>
          <p:spPr>
            <a:xfrm>
              <a:off x="1562099" y="6896100"/>
              <a:ext cx="152400" cy="152399"/>
            </a:xfrm>
            <a:prstGeom prst="rect">
              <a:avLst/>
            </a:prstGeom>
          </p:spPr>
        </p:pic>
      </p:grpSp>
      <p:sp>
        <p:nvSpPr>
          <p:cNvPr id="29" name="object 16">
            <a:extLst>
              <a:ext uri="{FF2B5EF4-FFF2-40B4-BE49-F238E27FC236}">
                <a16:creationId xmlns:a16="http://schemas.microsoft.com/office/drawing/2014/main" id="{30059355-46F4-44A1-9CB2-B3A7F9C6D977}"/>
              </a:ext>
            </a:extLst>
          </p:cNvPr>
          <p:cNvSpPr txBox="1"/>
          <p:nvPr/>
        </p:nvSpPr>
        <p:spPr>
          <a:xfrm>
            <a:off x="1922660" y="1608118"/>
            <a:ext cx="12707740" cy="5678477"/>
          </a:xfrm>
          <a:prstGeom prst="rect">
            <a:avLst/>
          </a:prstGeom>
        </p:spPr>
        <p:txBody>
          <a:bodyPr vert="horz" wrap="square" lIns="0" tIns="58419" rIns="0" bIns="0" rtlCol="0">
            <a:spAutoFit/>
          </a:bodyPr>
          <a:lstStyle/>
          <a:p>
            <a:pPr marL="12700">
              <a:lnSpc>
                <a:spcPct val="100000"/>
              </a:lnSpc>
              <a:spcBef>
                <a:spcPts val="459"/>
              </a:spcBef>
            </a:pPr>
            <a:r>
              <a:rPr lang="en-US" sz="4200" b="1" i="0" u="none" strike="noStrike" dirty="0">
                <a:solidFill>
                  <a:srgbClr val="FFFFFF"/>
                </a:solidFill>
                <a:effectLst/>
                <a:latin typeface="Squada One" panose="02000000000000000000" pitchFamily="2" charset="0"/>
              </a:rPr>
              <a:t>Creating Reports &amp; Alert and Visualizations</a:t>
            </a:r>
          </a:p>
          <a:p>
            <a:pPr marL="12700">
              <a:lnSpc>
                <a:spcPct val="100000"/>
              </a:lnSpc>
              <a:spcBef>
                <a:spcPts val="459"/>
              </a:spcBef>
            </a:pPr>
            <a:r>
              <a:rPr lang="en-IN" sz="4200" b="1" i="0" u="none" strike="noStrike" dirty="0">
                <a:solidFill>
                  <a:srgbClr val="FFFFFF"/>
                </a:solidFill>
                <a:effectLst/>
                <a:latin typeface="Squada One" panose="02000000000000000000" pitchFamily="2" charset="0"/>
              </a:rPr>
              <a:t>Working with Dashboards</a:t>
            </a:r>
          </a:p>
          <a:p>
            <a:pPr marL="12700">
              <a:lnSpc>
                <a:spcPct val="100000"/>
              </a:lnSpc>
              <a:spcBef>
                <a:spcPts val="459"/>
              </a:spcBef>
            </a:pPr>
            <a:r>
              <a:rPr lang="en-IN" sz="4200" b="1" i="0" u="none" strike="noStrike" dirty="0">
                <a:solidFill>
                  <a:srgbClr val="FFFFFF"/>
                </a:solidFill>
                <a:effectLst/>
                <a:latin typeface="Squada One" panose="02000000000000000000" pitchFamily="2" charset="0"/>
              </a:rPr>
              <a:t>Lookups</a:t>
            </a:r>
          </a:p>
          <a:p>
            <a:pPr marL="12700">
              <a:lnSpc>
                <a:spcPct val="100000"/>
              </a:lnSpc>
              <a:spcBef>
                <a:spcPts val="459"/>
              </a:spcBef>
            </a:pPr>
            <a:r>
              <a:rPr lang="en-IN" sz="4200" b="1" i="0" u="none" strike="noStrike" dirty="0">
                <a:solidFill>
                  <a:srgbClr val="FFFFFF"/>
                </a:solidFill>
                <a:effectLst/>
                <a:latin typeface="Squada One" panose="02000000000000000000" pitchFamily="2" charset="0"/>
              </a:rPr>
              <a:t>ES Introduction</a:t>
            </a:r>
          </a:p>
          <a:p>
            <a:pPr marL="12700">
              <a:lnSpc>
                <a:spcPct val="100000"/>
              </a:lnSpc>
              <a:spcBef>
                <a:spcPts val="459"/>
              </a:spcBef>
            </a:pPr>
            <a:r>
              <a:rPr lang="en-IN" sz="4200" b="1" i="0" u="none" strike="noStrike" dirty="0">
                <a:solidFill>
                  <a:srgbClr val="FFFFFF"/>
                </a:solidFill>
                <a:effectLst/>
                <a:latin typeface="Squada One" panose="02000000000000000000" pitchFamily="2" charset="0"/>
              </a:rPr>
              <a:t>Getting Started with ES</a:t>
            </a:r>
          </a:p>
          <a:p>
            <a:pPr marL="12700">
              <a:lnSpc>
                <a:spcPct val="100000"/>
              </a:lnSpc>
              <a:spcBef>
                <a:spcPts val="459"/>
              </a:spcBef>
            </a:pPr>
            <a:r>
              <a:rPr lang="en-IN" sz="4200" b="1" i="0" u="none" strike="noStrike" dirty="0">
                <a:solidFill>
                  <a:srgbClr val="FFFFFF"/>
                </a:solidFill>
                <a:effectLst/>
                <a:latin typeface="Squada One" panose="02000000000000000000" pitchFamily="2" charset="0"/>
              </a:rPr>
              <a:t>Tuning Correlation Searches</a:t>
            </a:r>
          </a:p>
          <a:p>
            <a:pPr marL="12700">
              <a:lnSpc>
                <a:spcPct val="100000"/>
              </a:lnSpc>
              <a:spcBef>
                <a:spcPts val="459"/>
              </a:spcBef>
            </a:pPr>
            <a:r>
              <a:rPr lang="en-IN" sz="4200" b="1" i="0" u="none" strike="noStrike" dirty="0">
                <a:solidFill>
                  <a:srgbClr val="FFFFFF"/>
                </a:solidFill>
                <a:effectLst/>
                <a:latin typeface="Squada One" panose="02000000000000000000" pitchFamily="2" charset="0"/>
              </a:rPr>
              <a:t>Creating Correlation Searches</a:t>
            </a:r>
          </a:p>
          <a:p>
            <a:pPr marL="12700">
              <a:lnSpc>
                <a:spcPct val="100000"/>
              </a:lnSpc>
              <a:spcBef>
                <a:spcPts val="459"/>
              </a:spcBef>
            </a:pPr>
            <a:r>
              <a:rPr lang="en-US" sz="4200" b="1" i="0" u="none" strike="noStrike" dirty="0">
                <a:solidFill>
                  <a:srgbClr val="FFFFFF"/>
                </a:solidFill>
                <a:effectLst/>
                <a:latin typeface="Squada One" panose="02000000000000000000" pitchFamily="2" charset="0"/>
              </a:rPr>
              <a:t>Security Monitoring and Incident Investigation</a:t>
            </a:r>
          </a:p>
        </p:txBody>
      </p:sp>
      <p:sp>
        <p:nvSpPr>
          <p:cNvPr id="30" name="object 17">
            <a:extLst>
              <a:ext uri="{FF2B5EF4-FFF2-40B4-BE49-F238E27FC236}">
                <a16:creationId xmlns:a16="http://schemas.microsoft.com/office/drawing/2014/main" id="{C230F30F-2883-4F07-8371-9346E1F8CF11}"/>
              </a:ext>
            </a:extLst>
          </p:cNvPr>
          <p:cNvSpPr txBox="1">
            <a:spLocks/>
          </p:cNvSpPr>
          <p:nvPr/>
        </p:nvSpPr>
        <p:spPr>
          <a:xfrm>
            <a:off x="1016000" y="590296"/>
            <a:ext cx="5718810" cy="1016000"/>
          </a:xfrm>
          <a:prstGeom prst="rect">
            <a:avLst/>
          </a:prstGeom>
        </p:spPr>
        <p:txBody>
          <a:bodyPr vert="horz" wrap="square" lIns="0" tIns="12700" rIns="0" bIns="0" rtlCol="0">
            <a:spAutoFit/>
          </a:bodyPr>
          <a:lstStyle>
            <a:lvl1pPr>
              <a:defRPr sz="9600" b="0" i="0">
                <a:solidFill>
                  <a:schemeClr val="bg1"/>
                </a:solidFill>
                <a:latin typeface="Trebuchet MS"/>
                <a:ea typeface="+mj-ea"/>
                <a:cs typeface="Trebuchet MS"/>
              </a:defRPr>
            </a:lvl1pPr>
          </a:lstStyle>
          <a:p>
            <a:pPr marL="12700">
              <a:spcBef>
                <a:spcPts val="100"/>
              </a:spcBef>
            </a:pPr>
            <a:r>
              <a:rPr lang="en-IN" sz="6500" kern="0" spc="-150">
                <a:latin typeface="Squada One" panose="02000000000000000000" pitchFamily="2" charset="0"/>
              </a:rPr>
              <a:t>DISCUSSION POINTS</a:t>
            </a:r>
            <a:endParaRPr lang="en-IN" sz="6500" kern="0" spc="-150" dirty="0">
              <a:latin typeface="Squada One" panose="02000000000000000000" pitchFamily="2" charset="0"/>
            </a:endParaRPr>
          </a:p>
        </p:txBody>
      </p:sp>
      <p:pic>
        <p:nvPicPr>
          <p:cNvPr id="31" name="object 18">
            <a:extLst>
              <a:ext uri="{FF2B5EF4-FFF2-40B4-BE49-F238E27FC236}">
                <a16:creationId xmlns:a16="http://schemas.microsoft.com/office/drawing/2014/main" id="{777A5E2E-0F7F-4405-8F8F-E8FCB5621D21}"/>
              </a:ext>
            </a:extLst>
          </p:cNvPr>
          <p:cNvPicPr/>
          <p:nvPr/>
        </p:nvPicPr>
        <p:blipFill>
          <a:blip r:embed="rId3" cstate="print"/>
          <a:stretch>
            <a:fillRect/>
          </a:stretch>
        </p:blipFill>
        <p:spPr>
          <a:xfrm>
            <a:off x="13329741" y="0"/>
            <a:ext cx="4958257" cy="10286998"/>
          </a:xfrm>
          <a:prstGeom prst="rect">
            <a:avLst/>
          </a:prstGeom>
        </p:spPr>
      </p:pic>
    </p:spTree>
    <p:extLst>
      <p:ext uri="{BB962C8B-B14F-4D97-AF65-F5344CB8AC3E}">
        <p14:creationId xmlns:p14="http://schemas.microsoft.com/office/powerpoint/2010/main" val="20237328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329727" y="0"/>
            <a:ext cx="4958715" cy="10287000"/>
          </a:xfrm>
          <a:custGeom>
            <a:avLst/>
            <a:gdLst/>
            <a:ahLst/>
            <a:cxnLst/>
            <a:rect l="l" t="t" r="r" b="b"/>
            <a:pathLst>
              <a:path w="4958715" h="10287000">
                <a:moveTo>
                  <a:pt x="0" y="10287000"/>
                </a:moveTo>
                <a:lnTo>
                  <a:pt x="4958272" y="10287000"/>
                </a:lnTo>
                <a:lnTo>
                  <a:pt x="4958272" y="0"/>
                </a:lnTo>
                <a:lnTo>
                  <a:pt x="0" y="0"/>
                </a:lnTo>
                <a:lnTo>
                  <a:pt x="0" y="10287000"/>
                </a:lnTo>
                <a:close/>
              </a:path>
            </a:pathLst>
          </a:custGeom>
          <a:solidFill>
            <a:srgbClr val="181818"/>
          </a:solidFill>
        </p:spPr>
        <p:txBody>
          <a:bodyPr wrap="square" lIns="0" tIns="0" rIns="0" bIns="0" rtlCol="0"/>
          <a:lstStyle/>
          <a:p>
            <a:endParaRPr/>
          </a:p>
        </p:txBody>
      </p:sp>
      <p:grpSp>
        <p:nvGrpSpPr>
          <p:cNvPr id="3" name="object 3"/>
          <p:cNvGrpSpPr/>
          <p:nvPr/>
        </p:nvGrpSpPr>
        <p:grpSpPr>
          <a:xfrm>
            <a:off x="0" y="0"/>
            <a:ext cx="18288000" cy="10287000"/>
            <a:chOff x="0" y="0"/>
            <a:chExt cx="18288000" cy="10287000"/>
          </a:xfrm>
        </p:grpSpPr>
        <p:sp>
          <p:nvSpPr>
            <p:cNvPr id="4" name="object 4"/>
            <p:cNvSpPr/>
            <p:nvPr/>
          </p:nvSpPr>
          <p:spPr>
            <a:xfrm>
              <a:off x="0" y="0"/>
              <a:ext cx="13329919" cy="10287000"/>
            </a:xfrm>
            <a:custGeom>
              <a:avLst/>
              <a:gdLst/>
              <a:ahLst/>
              <a:cxnLst/>
              <a:rect l="l" t="t" r="r" b="b"/>
              <a:pathLst>
                <a:path w="13329919" h="10287000">
                  <a:moveTo>
                    <a:pt x="13329727" y="10286999"/>
                  </a:moveTo>
                  <a:lnTo>
                    <a:pt x="0" y="10286999"/>
                  </a:lnTo>
                  <a:lnTo>
                    <a:pt x="0" y="0"/>
                  </a:lnTo>
                  <a:lnTo>
                    <a:pt x="13329727" y="0"/>
                  </a:lnTo>
                  <a:lnTo>
                    <a:pt x="13329727" y="10286999"/>
                  </a:lnTo>
                  <a:close/>
                </a:path>
              </a:pathLst>
            </a:custGeom>
            <a:solidFill>
              <a:srgbClr val="292929"/>
            </a:solidFill>
          </p:spPr>
          <p:txBody>
            <a:bodyPr wrap="square" lIns="0" tIns="0" rIns="0" bIns="0" rtlCol="0"/>
            <a:lstStyle/>
            <a:p>
              <a:endParaRPr/>
            </a:p>
          </p:txBody>
        </p:sp>
        <p:sp>
          <p:nvSpPr>
            <p:cNvPr id="5" name="object 5"/>
            <p:cNvSpPr/>
            <p:nvPr/>
          </p:nvSpPr>
          <p:spPr>
            <a:xfrm>
              <a:off x="13329741" y="0"/>
              <a:ext cx="4958257" cy="10286999"/>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a:spLocks noGrp="1"/>
          </p:cNvSpPr>
          <p:nvPr>
            <p:ph type="title"/>
          </p:nvPr>
        </p:nvSpPr>
        <p:spPr>
          <a:xfrm>
            <a:off x="1016000" y="928369"/>
            <a:ext cx="11024235" cy="1488440"/>
          </a:xfrm>
          <a:prstGeom prst="rect">
            <a:avLst/>
          </a:prstGeom>
        </p:spPr>
        <p:txBody>
          <a:bodyPr vert="horz" wrap="square" lIns="0" tIns="12700" rIns="0" bIns="0" rtlCol="0">
            <a:spAutoFit/>
          </a:bodyPr>
          <a:lstStyle/>
          <a:p>
            <a:pPr marL="12700">
              <a:lnSpc>
                <a:spcPct val="100000"/>
              </a:lnSpc>
              <a:spcBef>
                <a:spcPts val="100"/>
              </a:spcBef>
            </a:pPr>
            <a:r>
              <a:rPr sz="9600" dirty="0">
                <a:latin typeface="Squada One" panose="02000000000000000000" pitchFamily="2" charset="0"/>
              </a:rPr>
              <a:t>GETTING STARTED WITH ES</a:t>
            </a:r>
          </a:p>
        </p:txBody>
      </p:sp>
      <p:sp>
        <p:nvSpPr>
          <p:cNvPr id="7" name="object 7"/>
          <p:cNvSpPr txBox="1"/>
          <p:nvPr/>
        </p:nvSpPr>
        <p:spPr>
          <a:xfrm>
            <a:off x="1016000" y="2928170"/>
            <a:ext cx="10924540" cy="6696000"/>
          </a:xfrm>
          <a:prstGeom prst="rect">
            <a:avLst/>
          </a:prstGeom>
        </p:spPr>
        <p:txBody>
          <a:bodyPr vert="horz" wrap="square" lIns="0" tIns="12700" rIns="0" bIns="0" rtlCol="0">
            <a:spAutoFit/>
          </a:bodyPr>
          <a:lstStyle/>
          <a:p>
            <a:pPr marL="12700" marR="1414145">
              <a:lnSpc>
                <a:spcPct val="115199"/>
              </a:lnSpc>
              <a:spcBef>
                <a:spcPts val="100"/>
              </a:spcBef>
            </a:pPr>
            <a:r>
              <a:rPr sz="3200" dirty="0">
                <a:solidFill>
                  <a:srgbClr val="FFFFFF"/>
                </a:solidFill>
                <a:latin typeface="Squada One" panose="02000000000000000000" pitchFamily="2" charset="0"/>
                <a:cs typeface="Arial"/>
              </a:rPr>
              <a:t>Describe correlation searches, data models and notable events,  tstats</a:t>
            </a:r>
            <a:endParaRPr sz="3200" dirty="0">
              <a:latin typeface="Squada One" panose="02000000000000000000" pitchFamily="2" charset="0"/>
              <a:cs typeface="Arial"/>
            </a:endParaRPr>
          </a:p>
          <a:p>
            <a:pPr marL="646430" marR="652780" algn="just">
              <a:lnSpc>
                <a:spcPct val="106800"/>
              </a:lnSpc>
              <a:spcBef>
                <a:spcPts val="1545"/>
              </a:spcBef>
              <a:buChar char="•"/>
              <a:tabLst>
                <a:tab pos="885825" algn="l"/>
              </a:tabLst>
            </a:pPr>
            <a:r>
              <a:rPr sz="2400" dirty="0">
                <a:solidFill>
                  <a:srgbClr val="FFFFFF"/>
                </a:solidFill>
                <a:latin typeface="Muli ExtraLight" panose="00000300000000000000" pitchFamily="2" charset="0"/>
                <a:cs typeface="Verdana"/>
              </a:rPr>
              <a:t>Correlation searches are a type of scheduled search that helps us to  detect suspicious events and patterns in the data.</a:t>
            </a:r>
            <a:endParaRPr sz="2400" dirty="0">
              <a:latin typeface="Muli ExtraLight" panose="00000300000000000000" pitchFamily="2" charset="0"/>
              <a:cs typeface="Verdana"/>
            </a:endParaRPr>
          </a:p>
          <a:p>
            <a:pPr marL="885825" indent="-239395" algn="just">
              <a:lnSpc>
                <a:spcPct val="100000"/>
              </a:lnSpc>
              <a:spcBef>
                <a:spcPts val="195"/>
              </a:spcBef>
              <a:buChar char="•"/>
              <a:tabLst>
                <a:tab pos="885825" algn="l"/>
              </a:tabLst>
            </a:pPr>
            <a:r>
              <a:rPr sz="2400" dirty="0">
                <a:solidFill>
                  <a:srgbClr val="FFFFFF"/>
                </a:solidFill>
                <a:latin typeface="Muli ExtraLight" panose="00000300000000000000" pitchFamily="2" charset="0"/>
                <a:cs typeface="Verdana"/>
              </a:rPr>
              <a:t>We can use CIM data models to create correlation searches.</a:t>
            </a:r>
            <a:endParaRPr sz="2400" dirty="0">
              <a:latin typeface="Muli ExtraLight" panose="00000300000000000000" pitchFamily="2" charset="0"/>
              <a:cs typeface="Verdana"/>
            </a:endParaRPr>
          </a:p>
          <a:p>
            <a:pPr marL="646430" marR="5080" algn="just">
              <a:lnSpc>
                <a:spcPct val="106800"/>
              </a:lnSpc>
              <a:buChar char="•"/>
              <a:tabLst>
                <a:tab pos="885825" algn="l"/>
              </a:tabLst>
            </a:pPr>
            <a:r>
              <a:rPr sz="2400" dirty="0">
                <a:solidFill>
                  <a:srgbClr val="FFFFFF"/>
                </a:solidFill>
                <a:latin typeface="Muli ExtraLight" panose="00000300000000000000" pitchFamily="2" charset="0"/>
                <a:cs typeface="Verdana"/>
              </a:rPr>
              <a:t>We can configure a correlation search to generate a notable event when  search results meet specific conditions and the notable events populate in  the Incident review dashboard of Splunk ES.</a:t>
            </a:r>
            <a:endParaRPr sz="2400" dirty="0">
              <a:latin typeface="Muli ExtraLight" panose="00000300000000000000" pitchFamily="2" charset="0"/>
              <a:cs typeface="Verdana"/>
            </a:endParaRPr>
          </a:p>
          <a:p>
            <a:pPr marL="646430" marR="332740">
              <a:lnSpc>
                <a:spcPct val="106800"/>
              </a:lnSpc>
              <a:buChar char="•"/>
              <a:tabLst>
                <a:tab pos="885825" algn="l"/>
              </a:tabLst>
            </a:pPr>
            <a:r>
              <a:rPr sz="2400" dirty="0">
                <a:solidFill>
                  <a:srgbClr val="FFFFFF"/>
                </a:solidFill>
                <a:latin typeface="Muli ExtraLight" panose="00000300000000000000" pitchFamily="2" charset="0"/>
                <a:cs typeface="Verdana"/>
              </a:rPr>
              <a:t>tstats command is used to access data from accelerated datamodel. If  you see the inbuilt correlation searches in the ES, you can see lots of  correlation searches are made with tstats command.</a:t>
            </a:r>
            <a:endParaRPr sz="2400" dirty="0">
              <a:latin typeface="Muli ExtraLight" panose="00000300000000000000" pitchFamily="2" charset="0"/>
              <a:cs typeface="Verdana"/>
            </a:endParaRPr>
          </a:p>
          <a:p>
            <a:pPr>
              <a:lnSpc>
                <a:spcPct val="100000"/>
              </a:lnSpc>
              <a:spcBef>
                <a:spcPts val="20"/>
              </a:spcBef>
            </a:pPr>
            <a:endParaRPr sz="2600" dirty="0">
              <a:latin typeface="Verdana"/>
              <a:cs typeface="Verdana"/>
            </a:endParaRPr>
          </a:p>
          <a:p>
            <a:pPr marL="12700">
              <a:lnSpc>
                <a:spcPct val="100000"/>
              </a:lnSpc>
            </a:pPr>
            <a:r>
              <a:rPr sz="3200" dirty="0">
                <a:solidFill>
                  <a:srgbClr val="FFFFFF"/>
                </a:solidFill>
                <a:latin typeface="Squada One" panose="02000000000000000000" pitchFamily="2" charset="0"/>
                <a:cs typeface="Arial"/>
              </a:rPr>
              <a:t>User roles in ES</a:t>
            </a:r>
            <a:endParaRPr sz="3200" dirty="0">
              <a:latin typeface="Squada One" panose="02000000000000000000" pitchFamily="2" charset="0"/>
              <a:cs typeface="Arial"/>
            </a:endParaRPr>
          </a:p>
          <a:p>
            <a:pPr marL="646430" marR="241935">
              <a:lnSpc>
                <a:spcPct val="106800"/>
              </a:lnSpc>
              <a:spcBef>
                <a:spcPts val="1205"/>
              </a:spcBef>
            </a:pPr>
            <a:r>
              <a:rPr lang="en-US" sz="2400" dirty="0">
                <a:solidFill>
                  <a:srgbClr val="FFFFFF"/>
                </a:solidFill>
                <a:latin typeface="Muli ExtraLight" panose="00000300000000000000" pitchFamily="2" charset="0"/>
                <a:cs typeface="Verdana"/>
              </a:rPr>
              <a:t>Splunk ES add the three roles by default. They are </a:t>
            </a:r>
            <a:r>
              <a:rPr lang="en-US" sz="2400" dirty="0" err="1">
                <a:solidFill>
                  <a:srgbClr val="FFFFFF"/>
                </a:solidFill>
                <a:latin typeface="Muli ExtraLight" panose="00000300000000000000" pitchFamily="2" charset="0"/>
                <a:cs typeface="Verdana"/>
              </a:rPr>
              <a:t>ess_user</a:t>
            </a:r>
            <a:r>
              <a:rPr lang="en-US" sz="2400" dirty="0">
                <a:solidFill>
                  <a:srgbClr val="FFFFFF"/>
                </a:solidFill>
                <a:latin typeface="Muli ExtraLight" panose="00000300000000000000" pitchFamily="2" charset="0"/>
                <a:cs typeface="Verdana"/>
              </a:rPr>
              <a:t>, </a:t>
            </a:r>
            <a:r>
              <a:rPr lang="en-US" sz="2400" dirty="0" err="1">
                <a:solidFill>
                  <a:srgbClr val="FFFFFF"/>
                </a:solidFill>
                <a:latin typeface="Muli ExtraLight" panose="00000300000000000000" pitchFamily="2" charset="0"/>
                <a:cs typeface="Verdana"/>
              </a:rPr>
              <a:t>ess_analyst</a:t>
            </a:r>
            <a:r>
              <a:rPr lang="en-US" sz="2400" dirty="0">
                <a:solidFill>
                  <a:srgbClr val="FFFFFF"/>
                </a:solidFill>
                <a:latin typeface="Muli ExtraLight" panose="00000300000000000000" pitchFamily="2" charset="0"/>
                <a:cs typeface="Verdana"/>
              </a:rPr>
              <a:t>,  admin or </a:t>
            </a:r>
            <a:r>
              <a:rPr lang="en-US" sz="2400" dirty="0" err="1">
                <a:solidFill>
                  <a:srgbClr val="FFFFFF"/>
                </a:solidFill>
                <a:latin typeface="Muli ExtraLight" panose="00000300000000000000" pitchFamily="2" charset="0"/>
                <a:cs typeface="Verdana"/>
              </a:rPr>
              <a:t>sc_admin</a:t>
            </a:r>
            <a:r>
              <a:rPr lang="en-US" sz="2400" dirty="0">
                <a:solidFill>
                  <a:srgbClr val="FFFFFF"/>
                </a:solidFill>
                <a:latin typeface="Muli ExtraLight" panose="00000300000000000000" pitchFamily="2" charset="0"/>
                <a:cs typeface="Verdana"/>
              </a:rPr>
              <a:t>.</a:t>
            </a:r>
            <a:endParaRPr lang="en-US" sz="2400" dirty="0">
              <a:latin typeface="Muli ExtraLight" panose="00000300000000000000" pitchFamily="2" charset="0"/>
              <a:cs typeface="Verdana"/>
            </a:endParaRPr>
          </a:p>
        </p:txBody>
      </p:sp>
    </p:spTree>
    <p:extLst>
      <p:ext uri="{BB962C8B-B14F-4D97-AF65-F5344CB8AC3E}">
        <p14:creationId xmlns:p14="http://schemas.microsoft.com/office/powerpoint/2010/main" val="8846926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92929"/>
          </a:solidFill>
        </p:spPr>
        <p:txBody>
          <a:bodyPr wrap="square" lIns="0" tIns="0" rIns="0" bIns="0" rtlCol="0"/>
          <a:lstStyle/>
          <a:p>
            <a:endParaRPr/>
          </a:p>
        </p:txBody>
      </p:sp>
      <p:sp>
        <p:nvSpPr>
          <p:cNvPr id="3" name="object 3"/>
          <p:cNvSpPr txBox="1">
            <a:spLocks noGrp="1"/>
          </p:cNvSpPr>
          <p:nvPr>
            <p:ph type="title"/>
          </p:nvPr>
        </p:nvSpPr>
        <p:spPr>
          <a:xfrm>
            <a:off x="1016000" y="928369"/>
            <a:ext cx="13554075" cy="1488440"/>
          </a:xfrm>
          <a:prstGeom prst="rect">
            <a:avLst/>
          </a:prstGeom>
        </p:spPr>
        <p:txBody>
          <a:bodyPr vert="horz" wrap="square" lIns="0" tIns="12700" rIns="0" bIns="0" rtlCol="0">
            <a:spAutoFit/>
          </a:bodyPr>
          <a:lstStyle/>
          <a:p>
            <a:pPr marL="12700">
              <a:lnSpc>
                <a:spcPct val="100000"/>
              </a:lnSpc>
              <a:spcBef>
                <a:spcPts val="100"/>
              </a:spcBef>
            </a:pPr>
            <a:r>
              <a:rPr sz="9600" dirty="0">
                <a:latin typeface="Squada One" panose="02000000000000000000" pitchFamily="2" charset="0"/>
              </a:rPr>
              <a:t>TUNING CORRELATION SEARCHES</a:t>
            </a:r>
          </a:p>
        </p:txBody>
      </p:sp>
      <p:sp>
        <p:nvSpPr>
          <p:cNvPr id="4" name="object 4"/>
          <p:cNvSpPr/>
          <p:nvPr/>
        </p:nvSpPr>
        <p:spPr>
          <a:xfrm>
            <a:off x="1028681" y="3951808"/>
            <a:ext cx="533399" cy="561959"/>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028681" y="6009208"/>
            <a:ext cx="533399" cy="561959"/>
          </a:xfrm>
          <a:prstGeom prst="rect">
            <a:avLst/>
          </a:prstGeom>
          <a:blipFill>
            <a:blip r:embed="rId2" cstate="print"/>
            <a:stretch>
              <a:fillRect/>
            </a:stretch>
          </a:blipFill>
        </p:spPr>
        <p:txBody>
          <a:bodyPr wrap="square" lIns="0" tIns="0" rIns="0" bIns="0" rtlCol="0"/>
          <a:lstStyle/>
          <a:p>
            <a:endParaRPr/>
          </a:p>
        </p:txBody>
      </p:sp>
      <p:sp>
        <p:nvSpPr>
          <p:cNvPr id="6" name="object 6"/>
          <p:cNvSpPr txBox="1"/>
          <p:nvPr/>
        </p:nvSpPr>
        <p:spPr>
          <a:xfrm>
            <a:off x="2244100" y="3904086"/>
            <a:ext cx="11166475" cy="4551695"/>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Arial"/>
              </a:rPr>
              <a:t>Configure correlation search scheduling and sensitivity</a:t>
            </a:r>
            <a:endParaRPr sz="3600" dirty="0">
              <a:latin typeface="Squada One" panose="02000000000000000000" pitchFamily="2" charset="0"/>
              <a:cs typeface="Arial"/>
            </a:endParaRPr>
          </a:p>
          <a:p>
            <a:pPr marL="12700">
              <a:lnSpc>
                <a:spcPct val="100000"/>
              </a:lnSpc>
              <a:spcBef>
                <a:spcPts val="2430"/>
              </a:spcBef>
            </a:pPr>
            <a:r>
              <a:rPr sz="2400" dirty="0">
                <a:solidFill>
                  <a:srgbClr val="FFFFFF"/>
                </a:solidFill>
                <a:latin typeface="Muli ExtraLight" panose="00000300000000000000" pitchFamily="2" charset="0"/>
                <a:cs typeface="Verdana"/>
              </a:rPr>
              <a:t>We can schedule the correlation searches by adding a cron expression.</a:t>
            </a:r>
            <a:endParaRPr sz="2400" dirty="0">
              <a:latin typeface="Muli ExtraLight" panose="00000300000000000000" pitchFamily="2" charset="0"/>
              <a:cs typeface="Verdana"/>
            </a:endParaRPr>
          </a:p>
          <a:p>
            <a:pPr>
              <a:lnSpc>
                <a:spcPct val="100000"/>
              </a:lnSpc>
            </a:pPr>
            <a:endParaRPr sz="3000" dirty="0">
              <a:latin typeface="Verdana"/>
              <a:cs typeface="Verdana"/>
            </a:endParaRPr>
          </a:p>
          <a:p>
            <a:pPr>
              <a:lnSpc>
                <a:spcPct val="100000"/>
              </a:lnSpc>
              <a:spcBef>
                <a:spcPts val="5"/>
              </a:spcBef>
            </a:pPr>
            <a:endParaRPr sz="2400" dirty="0">
              <a:latin typeface="Verdana"/>
              <a:cs typeface="Verdana"/>
            </a:endParaRPr>
          </a:p>
          <a:p>
            <a:pPr marL="12700">
              <a:lnSpc>
                <a:spcPct val="100000"/>
              </a:lnSpc>
            </a:pPr>
            <a:r>
              <a:rPr sz="3600" dirty="0">
                <a:solidFill>
                  <a:srgbClr val="FFFFFF"/>
                </a:solidFill>
                <a:latin typeface="Squada One" panose="02000000000000000000" pitchFamily="2" charset="0"/>
                <a:cs typeface="Arial"/>
              </a:rPr>
              <a:t>Tune ES correlation searches</a:t>
            </a:r>
            <a:endParaRPr sz="3600" dirty="0">
              <a:latin typeface="Squada One" panose="02000000000000000000" pitchFamily="2" charset="0"/>
              <a:cs typeface="Arial"/>
            </a:endParaRPr>
          </a:p>
          <a:p>
            <a:pPr marL="12700" marR="5080">
              <a:lnSpc>
                <a:spcPct val="114599"/>
              </a:lnSpc>
              <a:spcBef>
                <a:spcPts val="2010"/>
              </a:spcBef>
            </a:pPr>
            <a:r>
              <a:rPr sz="2400" dirty="0">
                <a:solidFill>
                  <a:srgbClr val="FFFFFF"/>
                </a:solidFill>
                <a:latin typeface="Muli ExtraLight" panose="00000300000000000000" pitchFamily="2" charset="0"/>
                <a:cs typeface="Verdana"/>
              </a:rPr>
              <a:t>Correlation searches can generate unwanted notables i.e. false positives, which in  results take lot of time for the Analyst to investigate, and we may overlook the  legitimate attack. So, tuning the correlation searches is important to reduce false  positive.</a:t>
            </a:r>
            <a:endParaRPr sz="2400" dirty="0">
              <a:latin typeface="Muli ExtraLight" panose="00000300000000000000" pitchFamily="2" charset="0"/>
              <a:cs typeface="Verdana"/>
            </a:endParaRPr>
          </a:p>
        </p:txBody>
      </p:sp>
    </p:spTree>
    <p:extLst>
      <p:ext uri="{BB962C8B-B14F-4D97-AF65-F5344CB8AC3E}">
        <p14:creationId xmlns:p14="http://schemas.microsoft.com/office/powerpoint/2010/main" val="2526578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307177" y="4448769"/>
            <a:ext cx="285750" cy="5057775"/>
            <a:chOff x="5307177" y="4448769"/>
            <a:chExt cx="285750" cy="5057775"/>
          </a:xfrm>
        </p:grpSpPr>
        <p:sp>
          <p:nvSpPr>
            <p:cNvPr id="3" name="object 3"/>
            <p:cNvSpPr/>
            <p:nvPr/>
          </p:nvSpPr>
          <p:spPr>
            <a:xfrm>
              <a:off x="5451683" y="4448769"/>
              <a:ext cx="9525" cy="5057775"/>
            </a:xfrm>
            <a:custGeom>
              <a:avLst/>
              <a:gdLst/>
              <a:ahLst/>
              <a:cxnLst/>
              <a:rect l="l" t="t" r="r" b="b"/>
              <a:pathLst>
                <a:path w="9525" h="5057775">
                  <a:moveTo>
                    <a:pt x="9525" y="5057775"/>
                  </a:moveTo>
                  <a:lnTo>
                    <a:pt x="0" y="5057775"/>
                  </a:lnTo>
                  <a:lnTo>
                    <a:pt x="0" y="0"/>
                  </a:lnTo>
                  <a:lnTo>
                    <a:pt x="9525" y="0"/>
                  </a:lnTo>
                  <a:lnTo>
                    <a:pt x="9525" y="5057775"/>
                  </a:lnTo>
                  <a:close/>
                </a:path>
              </a:pathLst>
            </a:custGeom>
            <a:solidFill>
              <a:srgbClr val="FFFFFF"/>
            </a:solidFill>
          </p:spPr>
          <p:txBody>
            <a:bodyPr wrap="square" lIns="0" tIns="0" rIns="0" bIns="0" rtlCol="0"/>
            <a:lstStyle/>
            <a:p>
              <a:endParaRPr/>
            </a:p>
          </p:txBody>
        </p:sp>
        <p:sp>
          <p:nvSpPr>
            <p:cNvPr id="4" name="object 4"/>
            <p:cNvSpPr/>
            <p:nvPr/>
          </p:nvSpPr>
          <p:spPr>
            <a:xfrm>
              <a:off x="5307177" y="7682331"/>
              <a:ext cx="285749" cy="228599"/>
            </a:xfrm>
            <a:prstGeom prst="rect">
              <a:avLst/>
            </a:prstGeom>
            <a:blipFill>
              <a:blip r:embed="rId2" cstate="print"/>
              <a:stretch>
                <a:fillRect/>
              </a:stretch>
            </a:blipFill>
          </p:spPr>
          <p:txBody>
            <a:bodyPr wrap="square" lIns="0" tIns="0" rIns="0" bIns="0" rtlCol="0"/>
            <a:lstStyle/>
            <a:p>
              <a:endParaRPr/>
            </a:p>
          </p:txBody>
        </p:sp>
      </p:grpSp>
      <p:grpSp>
        <p:nvGrpSpPr>
          <p:cNvPr id="5" name="object 5"/>
          <p:cNvGrpSpPr/>
          <p:nvPr/>
        </p:nvGrpSpPr>
        <p:grpSpPr>
          <a:xfrm>
            <a:off x="11907408" y="4448769"/>
            <a:ext cx="285750" cy="5057775"/>
            <a:chOff x="11907408" y="4448769"/>
            <a:chExt cx="285750" cy="5057775"/>
          </a:xfrm>
        </p:grpSpPr>
        <p:sp>
          <p:nvSpPr>
            <p:cNvPr id="6" name="object 6"/>
            <p:cNvSpPr/>
            <p:nvPr/>
          </p:nvSpPr>
          <p:spPr>
            <a:xfrm>
              <a:off x="11907408" y="5643493"/>
              <a:ext cx="285749" cy="228599"/>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2013844" y="4448769"/>
              <a:ext cx="9525" cy="5057775"/>
            </a:xfrm>
            <a:custGeom>
              <a:avLst/>
              <a:gdLst/>
              <a:ahLst/>
              <a:cxnLst/>
              <a:rect l="l" t="t" r="r" b="b"/>
              <a:pathLst>
                <a:path w="9525" h="5057775">
                  <a:moveTo>
                    <a:pt x="9525" y="5057775"/>
                  </a:moveTo>
                  <a:lnTo>
                    <a:pt x="0" y="5057775"/>
                  </a:lnTo>
                  <a:lnTo>
                    <a:pt x="0" y="0"/>
                  </a:lnTo>
                  <a:lnTo>
                    <a:pt x="9525" y="0"/>
                  </a:lnTo>
                  <a:lnTo>
                    <a:pt x="9525" y="5057775"/>
                  </a:lnTo>
                  <a:close/>
                </a:path>
              </a:pathLst>
            </a:custGeom>
            <a:solidFill>
              <a:srgbClr val="FFFFFF"/>
            </a:solidFill>
          </p:spPr>
          <p:txBody>
            <a:bodyPr wrap="square" lIns="0" tIns="0" rIns="0" bIns="0" rtlCol="0"/>
            <a:lstStyle/>
            <a:p>
              <a:endParaRPr/>
            </a:p>
          </p:txBody>
        </p:sp>
      </p:grpSp>
      <p:sp>
        <p:nvSpPr>
          <p:cNvPr id="8" name="object 8"/>
          <p:cNvSpPr txBox="1">
            <a:spLocks noGrp="1"/>
          </p:cNvSpPr>
          <p:nvPr>
            <p:ph type="title"/>
          </p:nvPr>
        </p:nvSpPr>
        <p:spPr>
          <a:xfrm>
            <a:off x="1016000" y="1231115"/>
            <a:ext cx="14590394" cy="1488440"/>
          </a:xfrm>
          <a:prstGeom prst="rect">
            <a:avLst/>
          </a:prstGeom>
        </p:spPr>
        <p:txBody>
          <a:bodyPr vert="horz" wrap="square" lIns="0" tIns="12700" rIns="0" bIns="0" rtlCol="0">
            <a:spAutoFit/>
          </a:bodyPr>
          <a:lstStyle/>
          <a:p>
            <a:pPr marL="12700">
              <a:lnSpc>
                <a:spcPct val="100000"/>
              </a:lnSpc>
              <a:spcBef>
                <a:spcPts val="100"/>
              </a:spcBef>
            </a:pPr>
            <a:r>
              <a:rPr sz="9600" dirty="0">
                <a:latin typeface="Squada One" panose="02000000000000000000" pitchFamily="2" charset="0"/>
              </a:rPr>
              <a:t>CREATING CORRELATION SEARCHES</a:t>
            </a:r>
          </a:p>
        </p:txBody>
      </p:sp>
      <p:sp>
        <p:nvSpPr>
          <p:cNvPr id="9" name="object 9"/>
          <p:cNvSpPr txBox="1"/>
          <p:nvPr/>
        </p:nvSpPr>
        <p:spPr>
          <a:xfrm>
            <a:off x="481859" y="4455119"/>
            <a:ext cx="3111500" cy="1138132"/>
          </a:xfrm>
          <a:prstGeom prst="rect">
            <a:avLst/>
          </a:prstGeom>
        </p:spPr>
        <p:txBody>
          <a:bodyPr vert="horz" wrap="square" lIns="0" tIns="34925" rIns="0" bIns="0" rtlCol="0">
            <a:spAutoFit/>
          </a:bodyPr>
          <a:lstStyle/>
          <a:p>
            <a:pPr marL="12700" marR="5080">
              <a:lnSpc>
                <a:spcPts val="4280"/>
              </a:lnSpc>
              <a:spcBef>
                <a:spcPts val="275"/>
              </a:spcBef>
            </a:pPr>
            <a:r>
              <a:rPr sz="3600" dirty="0">
                <a:solidFill>
                  <a:srgbClr val="FFFFFF"/>
                </a:solidFill>
                <a:latin typeface="Squada One" panose="02000000000000000000" pitchFamily="2" charset="0"/>
                <a:cs typeface="Arial"/>
              </a:rPr>
              <a:t>Create a custom  correlation search</a:t>
            </a:r>
            <a:endParaRPr sz="3600" dirty="0">
              <a:latin typeface="Squada One" panose="02000000000000000000" pitchFamily="2" charset="0"/>
              <a:cs typeface="Arial"/>
            </a:endParaRPr>
          </a:p>
        </p:txBody>
      </p:sp>
      <p:sp>
        <p:nvSpPr>
          <p:cNvPr id="10" name="object 10"/>
          <p:cNvSpPr txBox="1"/>
          <p:nvPr/>
        </p:nvSpPr>
        <p:spPr>
          <a:xfrm>
            <a:off x="481859" y="5948151"/>
            <a:ext cx="4600575" cy="2528577"/>
          </a:xfrm>
          <a:prstGeom prst="rect">
            <a:avLst/>
          </a:prstGeom>
        </p:spPr>
        <p:txBody>
          <a:bodyPr vert="horz" wrap="square" lIns="0" tIns="12700" rIns="0" bIns="0" rtlCol="0">
            <a:spAutoFit/>
          </a:bodyPr>
          <a:lstStyle/>
          <a:p>
            <a:pPr marL="12700" marR="5080">
              <a:lnSpc>
                <a:spcPct val="114599"/>
              </a:lnSpc>
              <a:spcBef>
                <a:spcPts val="100"/>
              </a:spcBef>
            </a:pPr>
            <a:r>
              <a:rPr sz="2400" dirty="0">
                <a:solidFill>
                  <a:srgbClr val="FFFFFF"/>
                </a:solidFill>
                <a:latin typeface="Muli ExtraLight" panose="00000300000000000000" pitchFamily="2" charset="0"/>
                <a:cs typeface="Verdana"/>
              </a:rPr>
              <a:t>Splunk ES by default provides  many correlation searches, but  we can create our own  correlation searches and also edit  the existing to meet our  requirement.</a:t>
            </a:r>
            <a:endParaRPr sz="2400" dirty="0">
              <a:latin typeface="Muli ExtraLight" panose="00000300000000000000" pitchFamily="2" charset="0"/>
              <a:cs typeface="Verdana"/>
            </a:endParaRPr>
          </a:p>
        </p:txBody>
      </p:sp>
      <p:sp>
        <p:nvSpPr>
          <p:cNvPr id="11" name="object 11"/>
          <p:cNvSpPr txBox="1"/>
          <p:nvPr/>
        </p:nvSpPr>
        <p:spPr>
          <a:xfrm>
            <a:off x="5895268" y="4455119"/>
            <a:ext cx="535051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Arial"/>
              </a:rPr>
              <a:t>Configuring adaptive responses</a:t>
            </a:r>
            <a:endParaRPr sz="3600" dirty="0">
              <a:latin typeface="Squada One" panose="02000000000000000000" pitchFamily="2" charset="0"/>
              <a:cs typeface="Arial"/>
            </a:endParaRPr>
          </a:p>
        </p:txBody>
      </p:sp>
      <p:sp>
        <p:nvSpPr>
          <p:cNvPr id="12" name="object 12"/>
          <p:cNvSpPr txBox="1"/>
          <p:nvPr/>
        </p:nvSpPr>
        <p:spPr>
          <a:xfrm>
            <a:off x="5895268" y="5948151"/>
            <a:ext cx="5574030" cy="3378200"/>
          </a:xfrm>
          <a:prstGeom prst="rect">
            <a:avLst/>
          </a:prstGeom>
        </p:spPr>
        <p:txBody>
          <a:bodyPr vert="horz" wrap="square" lIns="0" tIns="12700" rIns="0" bIns="0" rtlCol="0">
            <a:spAutoFit/>
          </a:bodyPr>
          <a:lstStyle/>
          <a:p>
            <a:pPr marL="12700" marR="5080">
              <a:lnSpc>
                <a:spcPct val="114599"/>
              </a:lnSpc>
              <a:spcBef>
                <a:spcPts val="100"/>
              </a:spcBef>
            </a:pPr>
            <a:r>
              <a:rPr sz="2400" dirty="0">
                <a:solidFill>
                  <a:srgbClr val="FFFFFF"/>
                </a:solidFill>
                <a:latin typeface="Muli ExtraLight" panose="00000300000000000000" pitchFamily="2" charset="0"/>
                <a:cs typeface="Verdana"/>
              </a:rPr>
              <a:t>Adaptive Response actions allow us to  gather information or take other action in  response to the results of a correlation  search or the details of a notable event.</a:t>
            </a:r>
            <a:endParaRPr sz="2400" dirty="0">
              <a:latin typeface="Muli ExtraLight" panose="00000300000000000000" pitchFamily="2" charset="0"/>
              <a:cs typeface="Verdana"/>
            </a:endParaRPr>
          </a:p>
          <a:p>
            <a:pPr marL="12700" marR="303530">
              <a:lnSpc>
                <a:spcPct val="114599"/>
              </a:lnSpc>
            </a:pPr>
            <a:r>
              <a:rPr sz="2400" dirty="0">
                <a:solidFill>
                  <a:srgbClr val="FFFFFF"/>
                </a:solidFill>
                <a:latin typeface="Muli ExtraLight" panose="00000300000000000000" pitchFamily="2" charset="0"/>
                <a:cs typeface="Verdana"/>
              </a:rPr>
              <a:t>ES by default include some adaptive  response actions like, Create a notable  event, Modify a risk score with a risk  modifier, Send an email etc.</a:t>
            </a:r>
            <a:endParaRPr sz="2400" dirty="0">
              <a:latin typeface="Muli ExtraLight" panose="00000300000000000000" pitchFamily="2" charset="0"/>
              <a:cs typeface="Verdana"/>
            </a:endParaRPr>
          </a:p>
        </p:txBody>
      </p:sp>
      <p:sp>
        <p:nvSpPr>
          <p:cNvPr id="13" name="object 13"/>
          <p:cNvSpPr txBox="1"/>
          <p:nvPr/>
        </p:nvSpPr>
        <p:spPr>
          <a:xfrm>
            <a:off x="12628757" y="4455119"/>
            <a:ext cx="358647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Arial"/>
              </a:rPr>
              <a:t>Search export/import</a:t>
            </a:r>
            <a:endParaRPr sz="3600" dirty="0">
              <a:latin typeface="Squada One" panose="02000000000000000000" pitchFamily="2" charset="0"/>
              <a:cs typeface="Arial"/>
            </a:endParaRPr>
          </a:p>
        </p:txBody>
      </p:sp>
      <p:sp>
        <p:nvSpPr>
          <p:cNvPr id="14" name="object 14"/>
          <p:cNvSpPr txBox="1"/>
          <p:nvPr/>
        </p:nvSpPr>
        <p:spPr>
          <a:xfrm>
            <a:off x="12628757" y="5948151"/>
            <a:ext cx="4402455" cy="1679114"/>
          </a:xfrm>
          <a:prstGeom prst="rect">
            <a:avLst/>
          </a:prstGeom>
        </p:spPr>
        <p:txBody>
          <a:bodyPr vert="horz" wrap="square" lIns="0" tIns="12700" rIns="0" bIns="0" rtlCol="0">
            <a:spAutoFit/>
          </a:bodyPr>
          <a:lstStyle/>
          <a:p>
            <a:pPr marL="12700" marR="5080">
              <a:lnSpc>
                <a:spcPct val="114599"/>
              </a:lnSpc>
              <a:spcBef>
                <a:spcPts val="100"/>
              </a:spcBef>
            </a:pPr>
            <a:r>
              <a:rPr sz="2400" dirty="0">
                <a:solidFill>
                  <a:srgbClr val="FFFFFF"/>
                </a:solidFill>
                <a:latin typeface="Muli ExtraLight" panose="00000300000000000000" pitchFamily="2" charset="0"/>
                <a:cs typeface="Verdana"/>
              </a:rPr>
              <a:t>We can export content from  Splunk Enterprise Security as an  app from the Content  Management page.</a:t>
            </a:r>
            <a:endParaRPr sz="2400" dirty="0">
              <a:latin typeface="Muli ExtraLight" panose="00000300000000000000" pitchFamily="2" charset="0"/>
              <a:cs typeface="Verdana"/>
            </a:endParaRPr>
          </a:p>
        </p:txBody>
      </p:sp>
    </p:spTree>
    <p:extLst>
      <p:ext uri="{BB962C8B-B14F-4D97-AF65-F5344CB8AC3E}">
        <p14:creationId xmlns:p14="http://schemas.microsoft.com/office/powerpoint/2010/main" val="1316697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30007"/>
            <a:ext cx="15642590" cy="3434273"/>
          </a:xfrm>
          <a:prstGeom prst="rect">
            <a:avLst/>
          </a:prstGeom>
        </p:spPr>
        <p:txBody>
          <a:bodyPr vert="horz" wrap="square" lIns="0" tIns="256540" rIns="0" bIns="0" rtlCol="0">
            <a:spAutoFit/>
          </a:bodyPr>
          <a:lstStyle/>
          <a:p>
            <a:pPr marL="12700" marR="5080">
              <a:lnSpc>
                <a:spcPts val="9600"/>
              </a:lnSpc>
              <a:spcBef>
                <a:spcPts val="2020"/>
              </a:spcBef>
            </a:pPr>
            <a:r>
              <a:rPr sz="9600" dirty="0">
                <a:latin typeface="Squada One" panose="02000000000000000000" pitchFamily="2" charset="0"/>
              </a:rPr>
              <a:t>SECURITY MONITORING AND INCIDENT  INVESTIGATION</a:t>
            </a:r>
          </a:p>
          <a:p>
            <a:pPr marL="12700">
              <a:lnSpc>
                <a:spcPct val="100000"/>
              </a:lnSpc>
              <a:spcBef>
                <a:spcPts val="2225"/>
              </a:spcBef>
            </a:pPr>
            <a:r>
              <a:rPr sz="2800" spc="-85" dirty="0">
                <a:latin typeface="Verdana"/>
                <a:cs typeface="Verdana"/>
              </a:rPr>
              <a:t>Use</a:t>
            </a:r>
            <a:r>
              <a:rPr sz="2800" spc="-275" dirty="0">
                <a:latin typeface="Verdana"/>
                <a:cs typeface="Verdana"/>
              </a:rPr>
              <a:t> </a:t>
            </a:r>
            <a:r>
              <a:rPr sz="2800" spc="-160" dirty="0">
                <a:latin typeface="Verdana"/>
                <a:cs typeface="Verdana"/>
              </a:rPr>
              <a:t>the</a:t>
            </a:r>
            <a:r>
              <a:rPr sz="2800" spc="-275" dirty="0">
                <a:latin typeface="Verdana"/>
                <a:cs typeface="Verdana"/>
              </a:rPr>
              <a:t> </a:t>
            </a:r>
            <a:r>
              <a:rPr sz="2800" spc="-170" dirty="0">
                <a:latin typeface="Verdana"/>
                <a:cs typeface="Verdana"/>
              </a:rPr>
              <a:t>Security</a:t>
            </a:r>
            <a:r>
              <a:rPr sz="2800" spc="-270" dirty="0">
                <a:latin typeface="Verdana"/>
                <a:cs typeface="Verdana"/>
              </a:rPr>
              <a:t> </a:t>
            </a:r>
            <a:r>
              <a:rPr sz="2800" spc="-120" dirty="0">
                <a:latin typeface="Verdana"/>
                <a:cs typeface="Verdana"/>
              </a:rPr>
              <a:t>Posture</a:t>
            </a:r>
            <a:r>
              <a:rPr sz="2800" spc="-275" dirty="0">
                <a:latin typeface="Verdana"/>
                <a:cs typeface="Verdana"/>
              </a:rPr>
              <a:t> </a:t>
            </a:r>
            <a:r>
              <a:rPr sz="2800" spc="-105" dirty="0">
                <a:latin typeface="Verdana"/>
                <a:cs typeface="Verdana"/>
              </a:rPr>
              <a:t>dashboard</a:t>
            </a:r>
            <a:r>
              <a:rPr sz="2800" spc="-275" dirty="0">
                <a:latin typeface="Verdana"/>
                <a:cs typeface="Verdana"/>
              </a:rPr>
              <a:t> </a:t>
            </a:r>
            <a:r>
              <a:rPr sz="2800" spc="-145" dirty="0">
                <a:latin typeface="Verdana"/>
                <a:cs typeface="Verdana"/>
              </a:rPr>
              <a:t>to</a:t>
            </a:r>
            <a:r>
              <a:rPr sz="2800" spc="-270" dirty="0">
                <a:latin typeface="Verdana"/>
                <a:cs typeface="Verdana"/>
              </a:rPr>
              <a:t> </a:t>
            </a:r>
            <a:r>
              <a:rPr sz="2800" spc="-175" dirty="0">
                <a:latin typeface="Verdana"/>
                <a:cs typeface="Verdana"/>
              </a:rPr>
              <a:t>monitor</a:t>
            </a:r>
            <a:r>
              <a:rPr sz="2800" spc="-275" dirty="0">
                <a:latin typeface="Verdana"/>
                <a:cs typeface="Verdana"/>
              </a:rPr>
              <a:t> </a:t>
            </a:r>
            <a:r>
              <a:rPr sz="2800" spc="-155" dirty="0">
                <a:latin typeface="Verdana"/>
                <a:cs typeface="Verdana"/>
              </a:rPr>
              <a:t>enterprise</a:t>
            </a:r>
            <a:r>
              <a:rPr sz="2800" spc="-270" dirty="0">
                <a:latin typeface="Verdana"/>
                <a:cs typeface="Verdana"/>
              </a:rPr>
              <a:t> </a:t>
            </a:r>
            <a:r>
              <a:rPr sz="2800" spc="-155" dirty="0">
                <a:latin typeface="Verdana"/>
                <a:cs typeface="Verdana"/>
              </a:rPr>
              <a:t>security</a:t>
            </a:r>
            <a:r>
              <a:rPr sz="2800" spc="-275" dirty="0">
                <a:latin typeface="Verdana"/>
                <a:cs typeface="Verdana"/>
              </a:rPr>
              <a:t> </a:t>
            </a:r>
            <a:r>
              <a:rPr sz="2800" spc="-120" dirty="0">
                <a:latin typeface="Verdana"/>
                <a:cs typeface="Verdana"/>
              </a:rPr>
              <a:t>status</a:t>
            </a:r>
            <a:endParaRPr sz="2800" dirty="0">
              <a:latin typeface="Verdana"/>
              <a:cs typeface="Verdana"/>
            </a:endParaRPr>
          </a:p>
        </p:txBody>
      </p:sp>
      <p:grpSp>
        <p:nvGrpSpPr>
          <p:cNvPr id="3" name="object 3"/>
          <p:cNvGrpSpPr/>
          <p:nvPr/>
        </p:nvGrpSpPr>
        <p:grpSpPr>
          <a:xfrm>
            <a:off x="6755221" y="3939753"/>
            <a:ext cx="11532870" cy="6347460"/>
            <a:chOff x="6755221" y="3939753"/>
            <a:chExt cx="11532870" cy="6347460"/>
          </a:xfrm>
        </p:grpSpPr>
        <p:sp>
          <p:nvSpPr>
            <p:cNvPr id="4" name="object 4"/>
            <p:cNvSpPr/>
            <p:nvPr/>
          </p:nvSpPr>
          <p:spPr>
            <a:xfrm>
              <a:off x="14526273" y="5918911"/>
              <a:ext cx="3761740" cy="4368165"/>
            </a:xfrm>
            <a:custGeom>
              <a:avLst/>
              <a:gdLst/>
              <a:ahLst/>
              <a:cxnLst/>
              <a:rect l="l" t="t" r="r" b="b"/>
              <a:pathLst>
                <a:path w="3761740" h="4368165">
                  <a:moveTo>
                    <a:pt x="3761714" y="606374"/>
                  </a:moveTo>
                  <a:lnTo>
                    <a:pt x="0" y="4368089"/>
                  </a:lnTo>
                  <a:lnTo>
                    <a:pt x="13474" y="4368089"/>
                  </a:lnTo>
                  <a:lnTo>
                    <a:pt x="3761714" y="619848"/>
                  </a:lnTo>
                  <a:lnTo>
                    <a:pt x="3761714" y="606374"/>
                  </a:lnTo>
                  <a:close/>
                </a:path>
                <a:path w="3761740" h="4368165">
                  <a:moveTo>
                    <a:pt x="3761727" y="0"/>
                  </a:moveTo>
                  <a:lnTo>
                    <a:pt x="2985973" y="775754"/>
                  </a:lnTo>
                  <a:lnTo>
                    <a:pt x="3066796" y="856576"/>
                  </a:lnTo>
                  <a:lnTo>
                    <a:pt x="3761727" y="161645"/>
                  </a:lnTo>
                  <a:lnTo>
                    <a:pt x="3761727" y="0"/>
                  </a:lnTo>
                  <a:close/>
                </a:path>
              </a:pathLst>
            </a:custGeom>
            <a:solidFill>
              <a:srgbClr val="FFFFFF"/>
            </a:solidFill>
          </p:spPr>
          <p:txBody>
            <a:bodyPr wrap="square" lIns="0" tIns="0" rIns="0" bIns="0" rtlCol="0"/>
            <a:lstStyle/>
            <a:p>
              <a:endParaRPr/>
            </a:p>
          </p:txBody>
        </p:sp>
        <p:sp>
          <p:nvSpPr>
            <p:cNvPr id="5" name="object 5"/>
            <p:cNvSpPr/>
            <p:nvPr/>
          </p:nvSpPr>
          <p:spPr>
            <a:xfrm>
              <a:off x="6755221" y="3939753"/>
              <a:ext cx="11163299" cy="5676899"/>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1610975" y="3888739"/>
            <a:ext cx="4467225" cy="829651"/>
          </a:xfrm>
          <a:prstGeom prst="rect">
            <a:avLst/>
          </a:prstGeom>
        </p:spPr>
        <p:txBody>
          <a:bodyPr vert="horz" wrap="square" lIns="0" tIns="12700" rIns="0" bIns="0" rtlCol="0">
            <a:spAutoFit/>
          </a:bodyPr>
          <a:lstStyle/>
          <a:p>
            <a:pPr marL="12700" marR="5080">
              <a:lnSpc>
                <a:spcPct val="114599"/>
              </a:lnSpc>
              <a:spcBef>
                <a:spcPts val="100"/>
              </a:spcBef>
              <a:tabLst>
                <a:tab pos="469900" algn="l"/>
                <a:tab pos="1048385" algn="l"/>
                <a:tab pos="1482090" algn="l"/>
                <a:tab pos="2953385" algn="l"/>
                <a:tab pos="3437890" algn="l"/>
              </a:tabLst>
            </a:pPr>
            <a:r>
              <a:rPr sz="2400" dirty="0">
                <a:solidFill>
                  <a:srgbClr val="FFFFFF"/>
                </a:solidFill>
                <a:latin typeface="Muli ExtraLight" panose="00000300000000000000" pitchFamily="2" charset="0"/>
                <a:cs typeface="Verdana"/>
              </a:rPr>
              <a:t>The Security Posture dashboard  in	ES	is	designed	to	provide</a:t>
            </a:r>
            <a:endParaRPr sz="2400" dirty="0">
              <a:latin typeface="Muli ExtraLight" panose="00000300000000000000" pitchFamily="2" charset="0"/>
              <a:cs typeface="Verdana"/>
            </a:endParaRPr>
          </a:p>
        </p:txBody>
      </p:sp>
      <p:sp>
        <p:nvSpPr>
          <p:cNvPr id="7" name="object 7"/>
          <p:cNvSpPr txBox="1"/>
          <p:nvPr/>
        </p:nvSpPr>
        <p:spPr>
          <a:xfrm>
            <a:off x="3070561" y="4726939"/>
            <a:ext cx="1231900" cy="829651"/>
          </a:xfrm>
          <a:prstGeom prst="rect">
            <a:avLst/>
          </a:prstGeom>
        </p:spPr>
        <p:txBody>
          <a:bodyPr vert="horz" wrap="square" lIns="0" tIns="12700" rIns="0" bIns="0" rtlCol="0">
            <a:spAutoFit/>
          </a:bodyPr>
          <a:lstStyle/>
          <a:p>
            <a:pPr marL="12700" marR="5080" indent="297815">
              <a:lnSpc>
                <a:spcPct val="114599"/>
              </a:lnSpc>
              <a:spcBef>
                <a:spcPts val="100"/>
              </a:spcBef>
            </a:pPr>
            <a:r>
              <a:rPr sz="2400" dirty="0">
                <a:solidFill>
                  <a:srgbClr val="FFFFFF"/>
                </a:solidFill>
                <a:latin typeface="Muli ExtraLight" panose="00000300000000000000" pitchFamily="2" charset="0"/>
                <a:cs typeface="Verdana"/>
              </a:rPr>
              <a:t>insight  events</a:t>
            </a:r>
            <a:endParaRPr sz="2400" dirty="0">
              <a:latin typeface="Muli ExtraLight" panose="00000300000000000000" pitchFamily="2" charset="0"/>
              <a:cs typeface="Verdana"/>
            </a:endParaRPr>
          </a:p>
        </p:txBody>
      </p:sp>
      <p:sp>
        <p:nvSpPr>
          <p:cNvPr id="8" name="object 8"/>
          <p:cNvSpPr txBox="1"/>
          <p:nvPr/>
        </p:nvSpPr>
        <p:spPr>
          <a:xfrm>
            <a:off x="4413104" y="4726939"/>
            <a:ext cx="1666239" cy="863600"/>
          </a:xfrm>
          <a:prstGeom prst="rect">
            <a:avLst/>
          </a:prstGeom>
        </p:spPr>
        <p:txBody>
          <a:bodyPr vert="horz" wrap="square" lIns="0" tIns="66040" rIns="0" bIns="0" rtlCol="0">
            <a:spAutoFit/>
          </a:bodyPr>
          <a:lstStyle/>
          <a:p>
            <a:pPr marR="5080" algn="r">
              <a:lnSpc>
                <a:spcPct val="100000"/>
              </a:lnSpc>
              <a:spcBef>
                <a:spcPts val="520"/>
              </a:spcBef>
              <a:tabLst>
                <a:tab pos="923290" algn="l"/>
              </a:tabLst>
            </a:pPr>
            <a:r>
              <a:rPr sz="2400" dirty="0">
                <a:solidFill>
                  <a:srgbClr val="FFFFFF"/>
                </a:solidFill>
                <a:latin typeface="Muli ExtraLight" panose="00000300000000000000" pitchFamily="2" charset="0"/>
                <a:cs typeface="Verdana"/>
              </a:rPr>
              <a:t>into	the</a:t>
            </a:r>
            <a:endParaRPr sz="2400" dirty="0">
              <a:latin typeface="Muli ExtraLight" panose="00000300000000000000" pitchFamily="2" charset="0"/>
              <a:cs typeface="Verdana"/>
            </a:endParaRPr>
          </a:p>
          <a:p>
            <a:pPr marR="5715" algn="r">
              <a:lnSpc>
                <a:spcPct val="100000"/>
              </a:lnSpc>
              <a:spcBef>
                <a:spcPts val="420"/>
              </a:spcBef>
              <a:tabLst>
                <a:tab pos="1328420" algn="l"/>
              </a:tabLst>
            </a:pPr>
            <a:r>
              <a:rPr sz="2400" dirty="0">
                <a:solidFill>
                  <a:srgbClr val="FFFFFF"/>
                </a:solidFill>
                <a:latin typeface="Muli ExtraLight" panose="00000300000000000000" pitchFamily="2" charset="0"/>
                <a:cs typeface="Verdana"/>
              </a:rPr>
              <a:t>across	all</a:t>
            </a:r>
            <a:endParaRPr sz="2400" dirty="0">
              <a:latin typeface="Muli ExtraLight" panose="00000300000000000000" pitchFamily="2" charset="0"/>
              <a:cs typeface="Verdana"/>
            </a:endParaRPr>
          </a:p>
        </p:txBody>
      </p:sp>
      <p:sp>
        <p:nvSpPr>
          <p:cNvPr id="9" name="object 9"/>
          <p:cNvSpPr txBox="1"/>
          <p:nvPr/>
        </p:nvSpPr>
        <p:spPr>
          <a:xfrm>
            <a:off x="1610975" y="4726939"/>
            <a:ext cx="1367790" cy="1282700"/>
          </a:xfrm>
          <a:prstGeom prst="rect">
            <a:avLst/>
          </a:prstGeom>
        </p:spPr>
        <p:txBody>
          <a:bodyPr vert="horz" wrap="square" lIns="0" tIns="12700" rIns="0" bIns="0" rtlCol="0">
            <a:spAutoFit/>
          </a:bodyPr>
          <a:lstStyle/>
          <a:p>
            <a:pPr marL="12700" marR="5080">
              <a:lnSpc>
                <a:spcPct val="114599"/>
              </a:lnSpc>
              <a:spcBef>
                <a:spcPts val="100"/>
              </a:spcBef>
            </a:pPr>
            <a:r>
              <a:rPr sz="2400" dirty="0">
                <a:solidFill>
                  <a:srgbClr val="FFFFFF"/>
                </a:solidFill>
                <a:latin typeface="Muli ExtraLight" panose="00000300000000000000" pitchFamily="2" charset="0"/>
                <a:cs typeface="Verdana"/>
              </a:rPr>
              <a:t>high-level  notable  domains</a:t>
            </a:r>
            <a:endParaRPr sz="2400" dirty="0">
              <a:latin typeface="Muli ExtraLight" panose="00000300000000000000" pitchFamily="2" charset="0"/>
              <a:cs typeface="Verdana"/>
            </a:endParaRPr>
          </a:p>
        </p:txBody>
      </p:sp>
      <p:sp>
        <p:nvSpPr>
          <p:cNvPr id="10" name="object 10"/>
          <p:cNvSpPr txBox="1"/>
          <p:nvPr/>
        </p:nvSpPr>
        <p:spPr>
          <a:xfrm>
            <a:off x="3028499" y="5618479"/>
            <a:ext cx="3050540" cy="391160"/>
          </a:xfrm>
          <a:prstGeom prst="rect">
            <a:avLst/>
          </a:prstGeom>
        </p:spPr>
        <p:txBody>
          <a:bodyPr vert="horz" wrap="square" lIns="0" tIns="12700" rIns="0" bIns="0" rtlCol="0">
            <a:spAutoFit/>
          </a:bodyPr>
          <a:lstStyle/>
          <a:p>
            <a:pPr marL="12700">
              <a:lnSpc>
                <a:spcPct val="100000"/>
              </a:lnSpc>
              <a:spcBef>
                <a:spcPts val="100"/>
              </a:spcBef>
              <a:tabLst>
                <a:tab pos="516890" algn="l"/>
                <a:tab pos="1358900" algn="l"/>
              </a:tabLst>
            </a:pPr>
            <a:r>
              <a:rPr sz="2400" dirty="0">
                <a:solidFill>
                  <a:srgbClr val="FFFFFF"/>
                </a:solidFill>
                <a:latin typeface="Muli ExtraLight" panose="00000300000000000000" pitchFamily="2" charset="0"/>
                <a:cs typeface="Verdana"/>
              </a:rPr>
              <a:t>of	your	deployment.</a:t>
            </a:r>
            <a:endParaRPr sz="2400" dirty="0">
              <a:latin typeface="Muli ExtraLight" panose="00000300000000000000" pitchFamily="2" charset="0"/>
              <a:cs typeface="Verdana"/>
            </a:endParaRPr>
          </a:p>
        </p:txBody>
      </p:sp>
      <p:sp>
        <p:nvSpPr>
          <p:cNvPr id="11" name="object 11"/>
          <p:cNvSpPr txBox="1"/>
          <p:nvPr/>
        </p:nvSpPr>
        <p:spPr>
          <a:xfrm>
            <a:off x="1610975" y="5984239"/>
            <a:ext cx="4472940" cy="3802772"/>
          </a:xfrm>
          <a:prstGeom prst="rect">
            <a:avLst/>
          </a:prstGeom>
        </p:spPr>
        <p:txBody>
          <a:bodyPr vert="horz" wrap="square" lIns="0" tIns="12700" rIns="0" bIns="0" rtlCol="0">
            <a:spAutoFit/>
          </a:bodyPr>
          <a:lstStyle/>
          <a:p>
            <a:pPr marL="12700" marR="5080" algn="just">
              <a:lnSpc>
                <a:spcPct val="114599"/>
              </a:lnSpc>
              <a:spcBef>
                <a:spcPts val="100"/>
              </a:spcBef>
            </a:pPr>
            <a:r>
              <a:rPr sz="2400" dirty="0">
                <a:solidFill>
                  <a:srgbClr val="FFFFFF"/>
                </a:solidFill>
                <a:latin typeface="Muli ExtraLight" panose="00000300000000000000" pitchFamily="2" charset="0"/>
                <a:cs typeface="Verdana"/>
              </a:rPr>
              <a:t>This dashboard is very much  suitable for displaying in a  Security Operations Center  (SOC). This dashboard shows all  events from the past 24 hours,  along with the trends over the  past 24 hours, and provides  real-time event information and  updates.</a:t>
            </a:r>
            <a:endParaRPr sz="2400" dirty="0">
              <a:latin typeface="Muli ExtraLight" panose="00000300000000000000" pitchFamily="2" charset="0"/>
              <a:cs typeface="Verdana"/>
            </a:endParaRPr>
          </a:p>
        </p:txBody>
      </p:sp>
    </p:spTree>
    <p:extLst>
      <p:ext uri="{BB962C8B-B14F-4D97-AF65-F5344CB8AC3E}">
        <p14:creationId xmlns:p14="http://schemas.microsoft.com/office/powerpoint/2010/main" val="594181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30001"/>
            <a:ext cx="15642590" cy="3434273"/>
          </a:xfrm>
          <a:prstGeom prst="rect">
            <a:avLst/>
          </a:prstGeom>
        </p:spPr>
        <p:txBody>
          <a:bodyPr vert="horz" wrap="square" lIns="0" tIns="256540" rIns="0" bIns="0" rtlCol="0">
            <a:spAutoFit/>
          </a:bodyPr>
          <a:lstStyle/>
          <a:p>
            <a:pPr marL="12700" marR="5080">
              <a:lnSpc>
                <a:spcPts val="9600"/>
              </a:lnSpc>
              <a:spcBef>
                <a:spcPts val="2020"/>
              </a:spcBef>
            </a:pPr>
            <a:r>
              <a:rPr sz="9600" dirty="0">
                <a:latin typeface="Squada One" panose="02000000000000000000" pitchFamily="2" charset="0"/>
              </a:rPr>
              <a:t>SECURITY MONITORING AND INCIDENT  INVESTIGATION</a:t>
            </a:r>
          </a:p>
          <a:p>
            <a:pPr marL="12700">
              <a:lnSpc>
                <a:spcPct val="100000"/>
              </a:lnSpc>
              <a:spcBef>
                <a:spcPts val="2225"/>
              </a:spcBef>
            </a:pPr>
            <a:r>
              <a:rPr sz="2800" spc="-85" dirty="0">
                <a:latin typeface="Verdana"/>
                <a:cs typeface="Verdana"/>
              </a:rPr>
              <a:t>Use</a:t>
            </a:r>
            <a:r>
              <a:rPr sz="2800" spc="-280" dirty="0">
                <a:latin typeface="Verdana"/>
                <a:cs typeface="Verdana"/>
              </a:rPr>
              <a:t> </a:t>
            </a:r>
            <a:r>
              <a:rPr sz="2800" spc="-160" dirty="0">
                <a:latin typeface="Verdana"/>
                <a:cs typeface="Verdana"/>
              </a:rPr>
              <a:t>the</a:t>
            </a:r>
            <a:r>
              <a:rPr sz="2800" spc="-275" dirty="0">
                <a:latin typeface="Verdana"/>
                <a:cs typeface="Verdana"/>
              </a:rPr>
              <a:t> </a:t>
            </a:r>
            <a:r>
              <a:rPr sz="2800" spc="-180" dirty="0">
                <a:latin typeface="Verdana"/>
                <a:cs typeface="Verdana"/>
              </a:rPr>
              <a:t>Incident</a:t>
            </a:r>
            <a:r>
              <a:rPr sz="2800" spc="-275" dirty="0">
                <a:latin typeface="Verdana"/>
                <a:cs typeface="Verdana"/>
              </a:rPr>
              <a:t> </a:t>
            </a:r>
            <a:r>
              <a:rPr sz="2800" spc="-90" dirty="0">
                <a:latin typeface="Verdana"/>
                <a:cs typeface="Verdana"/>
              </a:rPr>
              <a:t>Review</a:t>
            </a:r>
            <a:r>
              <a:rPr sz="2800" spc="-275" dirty="0">
                <a:latin typeface="Verdana"/>
                <a:cs typeface="Verdana"/>
              </a:rPr>
              <a:t> </a:t>
            </a:r>
            <a:r>
              <a:rPr sz="2800" spc="-105" dirty="0">
                <a:latin typeface="Verdana"/>
                <a:cs typeface="Verdana"/>
              </a:rPr>
              <a:t>dashboard</a:t>
            </a:r>
            <a:r>
              <a:rPr sz="2800" spc="-275" dirty="0">
                <a:latin typeface="Verdana"/>
                <a:cs typeface="Verdana"/>
              </a:rPr>
              <a:t> </a:t>
            </a:r>
            <a:r>
              <a:rPr sz="2800" spc="-145" dirty="0">
                <a:latin typeface="Verdana"/>
                <a:cs typeface="Verdana"/>
              </a:rPr>
              <a:t>to</a:t>
            </a:r>
            <a:r>
              <a:rPr sz="2800" spc="-275" dirty="0">
                <a:latin typeface="Verdana"/>
                <a:cs typeface="Verdana"/>
              </a:rPr>
              <a:t> </a:t>
            </a:r>
            <a:r>
              <a:rPr sz="2800" spc="-130" dirty="0">
                <a:latin typeface="Verdana"/>
                <a:cs typeface="Verdana"/>
              </a:rPr>
              <a:t>investigate</a:t>
            </a:r>
            <a:r>
              <a:rPr sz="2800" spc="-275" dirty="0">
                <a:latin typeface="Verdana"/>
                <a:cs typeface="Verdana"/>
              </a:rPr>
              <a:t> </a:t>
            </a:r>
            <a:r>
              <a:rPr sz="2800" spc="-125" dirty="0">
                <a:latin typeface="Verdana"/>
                <a:cs typeface="Verdana"/>
              </a:rPr>
              <a:t>notable</a:t>
            </a:r>
            <a:r>
              <a:rPr sz="2800" spc="-275" dirty="0">
                <a:latin typeface="Verdana"/>
                <a:cs typeface="Verdana"/>
              </a:rPr>
              <a:t> </a:t>
            </a:r>
            <a:r>
              <a:rPr sz="2800" spc="-150" dirty="0">
                <a:latin typeface="Verdana"/>
                <a:cs typeface="Verdana"/>
              </a:rPr>
              <a:t>events</a:t>
            </a:r>
            <a:endParaRPr sz="2800" dirty="0">
              <a:latin typeface="Verdana"/>
              <a:cs typeface="Verdana"/>
            </a:endParaRPr>
          </a:p>
        </p:txBody>
      </p:sp>
      <p:grpSp>
        <p:nvGrpSpPr>
          <p:cNvPr id="3" name="object 3"/>
          <p:cNvGrpSpPr/>
          <p:nvPr/>
        </p:nvGrpSpPr>
        <p:grpSpPr>
          <a:xfrm>
            <a:off x="6404884" y="3699875"/>
            <a:ext cx="11883390" cy="6587490"/>
            <a:chOff x="6404884" y="3699875"/>
            <a:chExt cx="11883390" cy="6587490"/>
          </a:xfrm>
        </p:grpSpPr>
        <p:sp>
          <p:nvSpPr>
            <p:cNvPr id="4" name="object 4"/>
            <p:cNvSpPr/>
            <p:nvPr/>
          </p:nvSpPr>
          <p:spPr>
            <a:xfrm>
              <a:off x="14526273" y="5918911"/>
              <a:ext cx="3761740" cy="4368165"/>
            </a:xfrm>
            <a:custGeom>
              <a:avLst/>
              <a:gdLst/>
              <a:ahLst/>
              <a:cxnLst/>
              <a:rect l="l" t="t" r="r" b="b"/>
              <a:pathLst>
                <a:path w="3761740" h="4368165">
                  <a:moveTo>
                    <a:pt x="3761714" y="606374"/>
                  </a:moveTo>
                  <a:lnTo>
                    <a:pt x="0" y="4368089"/>
                  </a:lnTo>
                  <a:lnTo>
                    <a:pt x="13474" y="4368089"/>
                  </a:lnTo>
                  <a:lnTo>
                    <a:pt x="3761714" y="619848"/>
                  </a:lnTo>
                  <a:lnTo>
                    <a:pt x="3761714" y="606374"/>
                  </a:lnTo>
                  <a:close/>
                </a:path>
                <a:path w="3761740" h="4368165">
                  <a:moveTo>
                    <a:pt x="3761727" y="0"/>
                  </a:moveTo>
                  <a:lnTo>
                    <a:pt x="2985973" y="775754"/>
                  </a:lnTo>
                  <a:lnTo>
                    <a:pt x="3066796" y="856576"/>
                  </a:lnTo>
                  <a:lnTo>
                    <a:pt x="3761727" y="161645"/>
                  </a:lnTo>
                  <a:lnTo>
                    <a:pt x="3761727" y="0"/>
                  </a:lnTo>
                  <a:close/>
                </a:path>
              </a:pathLst>
            </a:custGeom>
            <a:solidFill>
              <a:srgbClr val="FFFFFF"/>
            </a:solidFill>
          </p:spPr>
          <p:txBody>
            <a:bodyPr wrap="square" lIns="0" tIns="0" rIns="0" bIns="0" rtlCol="0"/>
            <a:lstStyle/>
            <a:p>
              <a:endParaRPr/>
            </a:p>
          </p:txBody>
        </p:sp>
        <p:sp>
          <p:nvSpPr>
            <p:cNvPr id="5" name="object 5"/>
            <p:cNvSpPr/>
            <p:nvPr/>
          </p:nvSpPr>
          <p:spPr>
            <a:xfrm>
              <a:off x="6404884" y="3699875"/>
              <a:ext cx="11515709" cy="5581649"/>
            </a:xfrm>
            <a:prstGeom prst="rect">
              <a:avLst/>
            </a:prstGeom>
            <a:blipFill>
              <a:blip r:embed="rId2" cstate="print"/>
              <a:stretch>
                <a:fillRect/>
              </a:stretch>
            </a:blipFill>
          </p:spPr>
          <p:txBody>
            <a:bodyPr wrap="square" lIns="0" tIns="0" rIns="0" bIns="0" rtlCol="0"/>
            <a:lstStyle/>
            <a:p>
              <a:endParaRPr/>
            </a:p>
          </p:txBody>
        </p:sp>
      </p:grpSp>
      <p:sp>
        <p:nvSpPr>
          <p:cNvPr id="6" name="object 6"/>
          <p:cNvSpPr txBox="1"/>
          <p:nvPr/>
        </p:nvSpPr>
        <p:spPr>
          <a:xfrm>
            <a:off x="1432929" y="3888739"/>
            <a:ext cx="4472940" cy="4652236"/>
          </a:xfrm>
          <a:prstGeom prst="rect">
            <a:avLst/>
          </a:prstGeom>
        </p:spPr>
        <p:txBody>
          <a:bodyPr vert="horz" wrap="square" lIns="0" tIns="12700" rIns="0" bIns="0" rtlCol="0">
            <a:spAutoFit/>
          </a:bodyPr>
          <a:lstStyle/>
          <a:p>
            <a:pPr marL="12700" marR="5080" algn="just">
              <a:lnSpc>
                <a:spcPct val="114599"/>
              </a:lnSpc>
              <a:spcBef>
                <a:spcPts val="100"/>
              </a:spcBef>
            </a:pPr>
            <a:r>
              <a:rPr sz="2400" dirty="0">
                <a:solidFill>
                  <a:srgbClr val="FFFFFF"/>
                </a:solidFill>
                <a:latin typeface="Muli ExtraLight" panose="00000300000000000000" pitchFamily="2" charset="0"/>
                <a:cs typeface="Verdana"/>
              </a:rPr>
              <a:t>The Incident Review dashboard  displays notable events  and  their current status. A notable  event can represent one or more  anomalous incidents detected  by a correlation search across  data sources. Security analysts  can use the dashboard to gain  insight into the severity of   events occurring in the system  or network.</a:t>
            </a:r>
            <a:endParaRPr sz="2400" dirty="0">
              <a:latin typeface="Muli ExtraLight" panose="00000300000000000000" pitchFamily="2" charset="0"/>
              <a:cs typeface="Verdana"/>
            </a:endParaRPr>
          </a:p>
        </p:txBody>
      </p:sp>
    </p:spTree>
    <p:extLst>
      <p:ext uri="{BB962C8B-B14F-4D97-AF65-F5344CB8AC3E}">
        <p14:creationId xmlns:p14="http://schemas.microsoft.com/office/powerpoint/2010/main" val="9319342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70864" y="4669292"/>
            <a:ext cx="285750" cy="3400425"/>
            <a:chOff x="8170864" y="4669292"/>
            <a:chExt cx="285750" cy="3400425"/>
          </a:xfrm>
        </p:grpSpPr>
        <p:sp>
          <p:nvSpPr>
            <p:cNvPr id="3" name="object 3"/>
            <p:cNvSpPr/>
            <p:nvPr/>
          </p:nvSpPr>
          <p:spPr>
            <a:xfrm>
              <a:off x="8305891" y="4669292"/>
              <a:ext cx="9525" cy="3400425"/>
            </a:xfrm>
            <a:custGeom>
              <a:avLst/>
              <a:gdLst/>
              <a:ahLst/>
              <a:cxnLst/>
              <a:rect l="l" t="t" r="r" b="b"/>
              <a:pathLst>
                <a:path w="9525" h="3400425">
                  <a:moveTo>
                    <a:pt x="9525" y="3400425"/>
                  </a:moveTo>
                  <a:lnTo>
                    <a:pt x="0" y="3400425"/>
                  </a:lnTo>
                  <a:lnTo>
                    <a:pt x="0" y="0"/>
                  </a:lnTo>
                  <a:lnTo>
                    <a:pt x="9525" y="0"/>
                  </a:lnTo>
                  <a:lnTo>
                    <a:pt x="9525" y="3400425"/>
                  </a:lnTo>
                  <a:close/>
                </a:path>
              </a:pathLst>
            </a:custGeom>
            <a:solidFill>
              <a:srgbClr val="FFFFFF"/>
            </a:solidFill>
          </p:spPr>
          <p:txBody>
            <a:bodyPr wrap="square" lIns="0" tIns="0" rIns="0" bIns="0" rtlCol="0"/>
            <a:lstStyle/>
            <a:p>
              <a:endParaRPr/>
            </a:p>
          </p:txBody>
        </p:sp>
        <p:sp>
          <p:nvSpPr>
            <p:cNvPr id="4" name="object 4"/>
            <p:cNvSpPr/>
            <p:nvPr/>
          </p:nvSpPr>
          <p:spPr>
            <a:xfrm>
              <a:off x="8170864" y="6197650"/>
              <a:ext cx="285749" cy="228599"/>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1016000" y="945359"/>
            <a:ext cx="11599545" cy="2721258"/>
          </a:xfrm>
          <a:prstGeom prst="rect">
            <a:avLst/>
          </a:prstGeom>
        </p:spPr>
        <p:txBody>
          <a:bodyPr vert="horz" wrap="square" lIns="0" tIns="256540" rIns="0" bIns="0" rtlCol="0">
            <a:spAutoFit/>
          </a:bodyPr>
          <a:lstStyle/>
          <a:p>
            <a:pPr marL="12700" marR="5080">
              <a:lnSpc>
                <a:spcPts val="9600"/>
              </a:lnSpc>
              <a:spcBef>
                <a:spcPts val="2020"/>
              </a:spcBef>
            </a:pPr>
            <a:r>
              <a:rPr sz="9600" dirty="0">
                <a:latin typeface="Squada One" panose="02000000000000000000" pitchFamily="2" charset="0"/>
              </a:rPr>
              <a:t>SECURITY MONITORING AND  INCIDENT INVESTIGATION</a:t>
            </a:r>
          </a:p>
        </p:txBody>
      </p:sp>
      <p:sp>
        <p:nvSpPr>
          <p:cNvPr id="6" name="object 6"/>
          <p:cNvSpPr txBox="1"/>
          <p:nvPr/>
        </p:nvSpPr>
        <p:spPr>
          <a:xfrm>
            <a:off x="1016000" y="4167784"/>
            <a:ext cx="6781800" cy="1138132"/>
          </a:xfrm>
          <a:prstGeom prst="rect">
            <a:avLst/>
          </a:prstGeom>
        </p:spPr>
        <p:txBody>
          <a:bodyPr vert="horz" wrap="square" lIns="0" tIns="34925" rIns="0" bIns="0" rtlCol="0">
            <a:spAutoFit/>
          </a:bodyPr>
          <a:lstStyle/>
          <a:p>
            <a:pPr marL="12700" marR="5080">
              <a:lnSpc>
                <a:spcPts val="4280"/>
              </a:lnSpc>
              <a:spcBef>
                <a:spcPts val="275"/>
              </a:spcBef>
            </a:pPr>
            <a:r>
              <a:rPr sz="3600" dirty="0">
                <a:solidFill>
                  <a:srgbClr val="FFFFFF"/>
                </a:solidFill>
                <a:latin typeface="Squada One" panose="02000000000000000000" pitchFamily="2" charset="0"/>
                <a:cs typeface="Arial"/>
              </a:rPr>
              <a:t>Take ownership of an incident and move  it through the investigation workflow</a:t>
            </a:r>
            <a:endParaRPr sz="3600" dirty="0">
              <a:latin typeface="Squada One" panose="02000000000000000000" pitchFamily="2" charset="0"/>
              <a:cs typeface="Arial"/>
            </a:endParaRPr>
          </a:p>
        </p:txBody>
      </p:sp>
      <p:sp>
        <p:nvSpPr>
          <p:cNvPr id="7" name="object 7"/>
          <p:cNvSpPr txBox="1"/>
          <p:nvPr/>
        </p:nvSpPr>
        <p:spPr>
          <a:xfrm>
            <a:off x="1016000" y="5660816"/>
            <a:ext cx="6746240" cy="2528577"/>
          </a:xfrm>
          <a:prstGeom prst="rect">
            <a:avLst/>
          </a:prstGeom>
        </p:spPr>
        <p:txBody>
          <a:bodyPr vert="horz" wrap="square" lIns="0" tIns="12700" rIns="0" bIns="0" rtlCol="0">
            <a:spAutoFit/>
          </a:bodyPr>
          <a:lstStyle/>
          <a:p>
            <a:pPr marL="12700" marR="5080">
              <a:lnSpc>
                <a:spcPct val="114599"/>
              </a:lnSpc>
              <a:spcBef>
                <a:spcPts val="100"/>
              </a:spcBef>
            </a:pPr>
            <a:r>
              <a:rPr sz="2400" dirty="0">
                <a:solidFill>
                  <a:srgbClr val="FFFFFF"/>
                </a:solidFill>
                <a:latin typeface="Muli ExtraLight" panose="00000300000000000000" pitchFamily="2" charset="0"/>
                <a:cs typeface="Verdana"/>
              </a:rPr>
              <a:t>After an incident is raised we can take ownership  of incident(s) and we can perform investigation  on the incident(s). We can perform investigation  in many ways like, from Incident Review while  triaging notable events , investigation with an  event workflow action etc.</a:t>
            </a:r>
            <a:endParaRPr sz="2400" dirty="0">
              <a:latin typeface="Muli ExtraLight" panose="00000300000000000000" pitchFamily="2" charset="0"/>
              <a:cs typeface="Verdana"/>
            </a:endParaRPr>
          </a:p>
        </p:txBody>
      </p:sp>
      <p:sp>
        <p:nvSpPr>
          <p:cNvPr id="8" name="object 8"/>
          <p:cNvSpPr txBox="1"/>
          <p:nvPr/>
        </p:nvSpPr>
        <p:spPr>
          <a:xfrm>
            <a:off x="9131300" y="4618492"/>
            <a:ext cx="7823200" cy="1138132"/>
          </a:xfrm>
          <a:prstGeom prst="rect">
            <a:avLst/>
          </a:prstGeom>
        </p:spPr>
        <p:txBody>
          <a:bodyPr vert="horz" wrap="square" lIns="0" tIns="34925" rIns="0" bIns="0" rtlCol="0">
            <a:spAutoFit/>
          </a:bodyPr>
          <a:lstStyle/>
          <a:p>
            <a:pPr marL="12700" marR="5080">
              <a:lnSpc>
                <a:spcPts val="4280"/>
              </a:lnSpc>
              <a:spcBef>
                <a:spcPts val="275"/>
              </a:spcBef>
            </a:pPr>
            <a:r>
              <a:rPr sz="3600" dirty="0">
                <a:solidFill>
                  <a:srgbClr val="FFFFFF"/>
                </a:solidFill>
                <a:latin typeface="Squada One" panose="02000000000000000000" pitchFamily="2" charset="0"/>
                <a:cs typeface="Arial"/>
              </a:rPr>
              <a:t>Use adaptive response actions during incident  investigation</a:t>
            </a:r>
            <a:endParaRPr sz="3600" dirty="0">
              <a:latin typeface="Squada One" panose="02000000000000000000" pitchFamily="2" charset="0"/>
              <a:cs typeface="Arial"/>
            </a:endParaRPr>
          </a:p>
        </p:txBody>
      </p:sp>
      <p:sp>
        <p:nvSpPr>
          <p:cNvPr id="9" name="object 9"/>
          <p:cNvSpPr txBox="1"/>
          <p:nvPr/>
        </p:nvSpPr>
        <p:spPr>
          <a:xfrm>
            <a:off x="9131300" y="6111524"/>
            <a:ext cx="8310880" cy="1701800"/>
          </a:xfrm>
          <a:prstGeom prst="rect">
            <a:avLst/>
          </a:prstGeom>
        </p:spPr>
        <p:txBody>
          <a:bodyPr vert="horz" wrap="square" lIns="0" tIns="12700" rIns="0" bIns="0" rtlCol="0">
            <a:spAutoFit/>
          </a:bodyPr>
          <a:lstStyle/>
          <a:p>
            <a:pPr marL="12700" marR="5080" indent="76200">
              <a:lnSpc>
                <a:spcPct val="114599"/>
              </a:lnSpc>
              <a:spcBef>
                <a:spcPts val="100"/>
              </a:spcBef>
            </a:pPr>
            <a:r>
              <a:rPr sz="2400" dirty="0">
                <a:solidFill>
                  <a:srgbClr val="FFFFFF"/>
                </a:solidFill>
                <a:latin typeface="Muli ExtraLight" panose="00000300000000000000" pitchFamily="2" charset="0"/>
                <a:cs typeface="Verdana"/>
              </a:rPr>
              <a:t>While investigating an incident raised in the Incident Review  dashboard, we can add adaptive response actions. We can  get the option “Run Adaptive Response Actions” by  expanding the Actions column of any incident.</a:t>
            </a:r>
            <a:endParaRPr sz="2400" dirty="0">
              <a:latin typeface="Muli ExtraLight" panose="00000300000000000000" pitchFamily="2" charset="0"/>
              <a:cs typeface="Verdana"/>
            </a:endParaRPr>
          </a:p>
        </p:txBody>
      </p:sp>
    </p:spTree>
    <p:extLst>
      <p:ext uri="{BB962C8B-B14F-4D97-AF65-F5344CB8AC3E}">
        <p14:creationId xmlns:p14="http://schemas.microsoft.com/office/powerpoint/2010/main" val="44299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170864" y="4669292"/>
            <a:ext cx="285750" cy="3400425"/>
            <a:chOff x="8170864" y="4669292"/>
            <a:chExt cx="285750" cy="3400425"/>
          </a:xfrm>
        </p:grpSpPr>
        <p:sp>
          <p:nvSpPr>
            <p:cNvPr id="3" name="object 3"/>
            <p:cNvSpPr/>
            <p:nvPr/>
          </p:nvSpPr>
          <p:spPr>
            <a:xfrm>
              <a:off x="8305891" y="4669292"/>
              <a:ext cx="9525" cy="3400425"/>
            </a:xfrm>
            <a:custGeom>
              <a:avLst/>
              <a:gdLst/>
              <a:ahLst/>
              <a:cxnLst/>
              <a:rect l="l" t="t" r="r" b="b"/>
              <a:pathLst>
                <a:path w="9525" h="3400425">
                  <a:moveTo>
                    <a:pt x="9525" y="3400425"/>
                  </a:moveTo>
                  <a:lnTo>
                    <a:pt x="0" y="3400425"/>
                  </a:lnTo>
                  <a:lnTo>
                    <a:pt x="0" y="0"/>
                  </a:lnTo>
                  <a:lnTo>
                    <a:pt x="9525" y="0"/>
                  </a:lnTo>
                  <a:lnTo>
                    <a:pt x="9525" y="3400425"/>
                  </a:lnTo>
                  <a:close/>
                </a:path>
              </a:pathLst>
            </a:custGeom>
            <a:solidFill>
              <a:srgbClr val="FFFFFF"/>
            </a:solidFill>
          </p:spPr>
          <p:txBody>
            <a:bodyPr wrap="square" lIns="0" tIns="0" rIns="0" bIns="0" rtlCol="0"/>
            <a:lstStyle/>
            <a:p>
              <a:endParaRPr/>
            </a:p>
          </p:txBody>
        </p:sp>
        <p:sp>
          <p:nvSpPr>
            <p:cNvPr id="4" name="object 4"/>
            <p:cNvSpPr/>
            <p:nvPr/>
          </p:nvSpPr>
          <p:spPr>
            <a:xfrm>
              <a:off x="8170864" y="6197620"/>
              <a:ext cx="285749" cy="228599"/>
            </a:xfrm>
            <a:prstGeom prst="rect">
              <a:avLst/>
            </a:prstGeom>
            <a:blipFill>
              <a:blip r:embed="rId2" cstate="print"/>
              <a:stretch>
                <a:fillRect/>
              </a:stretch>
            </a:blipFill>
          </p:spPr>
          <p:txBody>
            <a:bodyPr wrap="square" lIns="0" tIns="0" rIns="0" bIns="0" rtlCol="0"/>
            <a:lstStyle/>
            <a:p>
              <a:endParaRPr/>
            </a:p>
          </p:txBody>
        </p:sp>
      </p:grpSp>
      <p:sp>
        <p:nvSpPr>
          <p:cNvPr id="5" name="object 5"/>
          <p:cNvSpPr txBox="1">
            <a:spLocks noGrp="1"/>
          </p:cNvSpPr>
          <p:nvPr>
            <p:ph type="title"/>
          </p:nvPr>
        </p:nvSpPr>
        <p:spPr>
          <a:xfrm>
            <a:off x="1016000" y="945359"/>
            <a:ext cx="11599545" cy="2721258"/>
          </a:xfrm>
          <a:prstGeom prst="rect">
            <a:avLst/>
          </a:prstGeom>
        </p:spPr>
        <p:txBody>
          <a:bodyPr vert="horz" wrap="square" lIns="0" tIns="256540" rIns="0" bIns="0" rtlCol="0">
            <a:spAutoFit/>
          </a:bodyPr>
          <a:lstStyle/>
          <a:p>
            <a:pPr marL="12700" marR="5080">
              <a:lnSpc>
                <a:spcPts val="9600"/>
              </a:lnSpc>
              <a:spcBef>
                <a:spcPts val="2020"/>
              </a:spcBef>
            </a:pPr>
            <a:r>
              <a:rPr sz="9600" dirty="0">
                <a:latin typeface="Squada One" panose="02000000000000000000" pitchFamily="2" charset="0"/>
              </a:rPr>
              <a:t>SECURITY MONITORING AND  INCIDENT INVESTIGATION</a:t>
            </a:r>
          </a:p>
        </p:txBody>
      </p:sp>
      <p:sp>
        <p:nvSpPr>
          <p:cNvPr id="6" name="object 6"/>
          <p:cNvSpPr txBox="1"/>
          <p:nvPr/>
        </p:nvSpPr>
        <p:spPr>
          <a:xfrm>
            <a:off x="1016000" y="4167784"/>
            <a:ext cx="3672840"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Arial"/>
              </a:rPr>
              <a:t>Create notable events</a:t>
            </a:r>
            <a:endParaRPr sz="3600" dirty="0">
              <a:latin typeface="Squada One" panose="02000000000000000000" pitchFamily="2" charset="0"/>
              <a:cs typeface="Arial"/>
            </a:endParaRPr>
          </a:p>
        </p:txBody>
      </p:sp>
      <p:sp>
        <p:nvSpPr>
          <p:cNvPr id="7" name="object 7"/>
          <p:cNvSpPr txBox="1"/>
          <p:nvPr/>
        </p:nvSpPr>
        <p:spPr>
          <a:xfrm>
            <a:off x="1016000" y="5114706"/>
            <a:ext cx="6764020" cy="3378041"/>
          </a:xfrm>
          <a:prstGeom prst="rect">
            <a:avLst/>
          </a:prstGeom>
        </p:spPr>
        <p:txBody>
          <a:bodyPr vert="horz" wrap="square" lIns="0" tIns="12700" rIns="0" bIns="0" rtlCol="0">
            <a:spAutoFit/>
          </a:bodyPr>
          <a:lstStyle/>
          <a:p>
            <a:pPr marL="12700" marR="196215" algn="just">
              <a:lnSpc>
                <a:spcPct val="114599"/>
              </a:lnSpc>
              <a:spcBef>
                <a:spcPts val="100"/>
              </a:spcBef>
              <a:buChar char="•"/>
              <a:tabLst>
                <a:tab pos="250190" algn="l"/>
              </a:tabLst>
            </a:pPr>
            <a:r>
              <a:rPr sz="2400" dirty="0">
                <a:solidFill>
                  <a:srgbClr val="FFFFFF"/>
                </a:solidFill>
                <a:latin typeface="Muli ExtraLight" panose="00000300000000000000" pitchFamily="2" charset="0"/>
                <a:cs typeface="Verdana"/>
              </a:rPr>
              <a:t>We can create You can create a notable event  from any indexed event using the Event Actions  menu.</a:t>
            </a:r>
            <a:endParaRPr sz="2400" dirty="0">
              <a:latin typeface="Muli ExtraLight" panose="00000300000000000000" pitchFamily="2" charset="0"/>
              <a:cs typeface="Verdana"/>
            </a:endParaRPr>
          </a:p>
          <a:p>
            <a:pPr marL="12700" marR="5080">
              <a:lnSpc>
                <a:spcPct val="114599"/>
              </a:lnSpc>
              <a:buChar char="•"/>
              <a:tabLst>
                <a:tab pos="250190" algn="l"/>
              </a:tabLst>
            </a:pPr>
            <a:r>
              <a:rPr sz="2400" dirty="0">
                <a:solidFill>
                  <a:srgbClr val="FFFFFF"/>
                </a:solidFill>
                <a:latin typeface="Muli ExtraLight" panose="00000300000000000000" pitchFamily="2" charset="0"/>
                <a:cs typeface="Verdana"/>
              </a:rPr>
              <a:t>We can also create a notable event from  scratch, based on observations, finding from a  security system outside Splunk, or something else  by selecting Configure &gt; Incident Management &gt;  New Notable Event.</a:t>
            </a:r>
            <a:endParaRPr sz="2400" dirty="0">
              <a:latin typeface="Muli ExtraLight" panose="00000300000000000000" pitchFamily="2" charset="0"/>
              <a:cs typeface="Verdana"/>
            </a:endParaRPr>
          </a:p>
        </p:txBody>
      </p:sp>
      <p:sp>
        <p:nvSpPr>
          <p:cNvPr id="8" name="object 8"/>
          <p:cNvSpPr txBox="1"/>
          <p:nvPr/>
        </p:nvSpPr>
        <p:spPr>
          <a:xfrm>
            <a:off x="9131300" y="4618492"/>
            <a:ext cx="415162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Arial"/>
              </a:rPr>
              <a:t>Suppress notable events</a:t>
            </a:r>
            <a:endParaRPr sz="3600" dirty="0">
              <a:latin typeface="Squada One" panose="02000000000000000000" pitchFamily="2" charset="0"/>
              <a:cs typeface="Arial"/>
            </a:endParaRPr>
          </a:p>
        </p:txBody>
      </p:sp>
      <p:sp>
        <p:nvSpPr>
          <p:cNvPr id="9" name="object 9"/>
          <p:cNvSpPr txBox="1"/>
          <p:nvPr/>
        </p:nvSpPr>
        <p:spPr>
          <a:xfrm>
            <a:off x="9131300" y="5565413"/>
            <a:ext cx="8319770" cy="2120900"/>
          </a:xfrm>
          <a:prstGeom prst="rect">
            <a:avLst/>
          </a:prstGeom>
        </p:spPr>
        <p:txBody>
          <a:bodyPr vert="horz" wrap="square" lIns="0" tIns="12700" rIns="0" bIns="0" rtlCol="0">
            <a:spAutoFit/>
          </a:bodyPr>
          <a:lstStyle/>
          <a:p>
            <a:pPr marL="12700" marR="5080" algn="just">
              <a:lnSpc>
                <a:spcPct val="114599"/>
              </a:lnSpc>
              <a:spcBef>
                <a:spcPts val="100"/>
              </a:spcBef>
              <a:buChar char="•"/>
              <a:tabLst>
                <a:tab pos="250190" algn="l"/>
              </a:tabLst>
            </a:pPr>
            <a:r>
              <a:rPr sz="2400" dirty="0">
                <a:solidFill>
                  <a:srgbClr val="FFFFFF"/>
                </a:solidFill>
                <a:latin typeface="Muli ExtraLight" panose="00000300000000000000" pitchFamily="2" charset="0"/>
                <a:cs typeface="Verdana"/>
              </a:rPr>
              <a:t>We can hide any notable event(s) from the Incident Review  dashboard by suppressing them.</a:t>
            </a:r>
            <a:endParaRPr sz="2400" dirty="0">
              <a:latin typeface="Muli ExtraLight" panose="00000300000000000000" pitchFamily="2" charset="0"/>
              <a:cs typeface="Verdana"/>
            </a:endParaRPr>
          </a:p>
          <a:p>
            <a:pPr marL="12700" marR="1011555" algn="just">
              <a:lnSpc>
                <a:spcPct val="114599"/>
              </a:lnSpc>
              <a:buChar char="•"/>
              <a:tabLst>
                <a:tab pos="250190" algn="l"/>
              </a:tabLst>
            </a:pPr>
            <a:r>
              <a:rPr sz="2400" dirty="0">
                <a:solidFill>
                  <a:srgbClr val="FFFFFF"/>
                </a:solidFill>
                <a:latin typeface="Muli ExtraLight" panose="00000300000000000000" pitchFamily="2" charset="0"/>
                <a:cs typeface="Verdana"/>
              </a:rPr>
              <a:t>“Suppress Notable Events” option is available under  Actions column in any incident in the Incident Review  dashboard.</a:t>
            </a:r>
            <a:endParaRPr sz="2400" dirty="0">
              <a:latin typeface="Muli ExtraLight" panose="00000300000000000000" pitchFamily="2" charset="0"/>
              <a:cs typeface="Verdana"/>
            </a:endParaRPr>
          </a:p>
        </p:txBody>
      </p:sp>
    </p:spTree>
    <p:extLst>
      <p:ext uri="{BB962C8B-B14F-4D97-AF65-F5344CB8AC3E}">
        <p14:creationId xmlns:p14="http://schemas.microsoft.com/office/powerpoint/2010/main" val="2912409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028700" y="1"/>
            <a:ext cx="7299959" cy="9065260"/>
            <a:chOff x="1028700" y="1"/>
            <a:chExt cx="7299959" cy="9065260"/>
          </a:xfrm>
        </p:grpSpPr>
        <p:sp>
          <p:nvSpPr>
            <p:cNvPr id="3" name="object 3"/>
            <p:cNvSpPr/>
            <p:nvPr/>
          </p:nvSpPr>
          <p:spPr>
            <a:xfrm>
              <a:off x="2024900" y="11"/>
              <a:ext cx="6303645" cy="6296660"/>
            </a:xfrm>
            <a:custGeom>
              <a:avLst/>
              <a:gdLst/>
              <a:ahLst/>
              <a:cxnLst/>
              <a:rect l="l" t="t" r="r" b="b"/>
              <a:pathLst>
                <a:path w="6303645" h="6296660">
                  <a:moveTo>
                    <a:pt x="6303200" y="0"/>
                  </a:moveTo>
                  <a:lnTo>
                    <a:pt x="6289726" y="0"/>
                  </a:lnTo>
                  <a:lnTo>
                    <a:pt x="0" y="6289726"/>
                  </a:lnTo>
                  <a:lnTo>
                    <a:pt x="6731" y="6296457"/>
                  </a:lnTo>
                  <a:lnTo>
                    <a:pt x="6303200" y="0"/>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1758819" y="2279137"/>
              <a:ext cx="5658865" cy="5651500"/>
            </a:xfrm>
            <a:prstGeom prst="rect">
              <a:avLst/>
            </a:prstGeom>
          </p:spPr>
        </p:pic>
        <p:sp>
          <p:nvSpPr>
            <p:cNvPr id="5" name="object 5"/>
            <p:cNvSpPr/>
            <p:nvPr/>
          </p:nvSpPr>
          <p:spPr>
            <a:xfrm>
              <a:off x="6149038" y="1"/>
              <a:ext cx="1721485" cy="1640205"/>
            </a:xfrm>
            <a:custGeom>
              <a:avLst/>
              <a:gdLst/>
              <a:ahLst/>
              <a:cxnLst/>
              <a:rect l="l" t="t" r="r" b="b"/>
              <a:pathLst>
                <a:path w="1721484" h="1640205">
                  <a:moveTo>
                    <a:pt x="1720888" y="0"/>
                  </a:moveTo>
                  <a:lnTo>
                    <a:pt x="80822" y="1640066"/>
                  </a:lnTo>
                  <a:lnTo>
                    <a:pt x="0" y="1559244"/>
                  </a:lnTo>
                  <a:lnTo>
                    <a:pt x="1559244" y="0"/>
                  </a:lnTo>
                  <a:lnTo>
                    <a:pt x="1720888" y="0"/>
                  </a:lnTo>
                  <a:close/>
                </a:path>
              </a:pathLst>
            </a:custGeom>
            <a:solidFill>
              <a:srgbClr val="FFFFFF"/>
            </a:solidFill>
          </p:spPr>
          <p:txBody>
            <a:bodyPr wrap="square" lIns="0" tIns="0" rIns="0" bIns="0" rtlCol="0"/>
            <a:lstStyle/>
            <a:p>
              <a:endParaRPr/>
            </a:p>
          </p:txBody>
        </p:sp>
        <p:pic>
          <p:nvPicPr>
            <p:cNvPr id="6" name="object 6"/>
            <p:cNvPicPr/>
            <p:nvPr/>
          </p:nvPicPr>
          <p:blipFill>
            <a:blip r:embed="rId3" cstate="print"/>
            <a:stretch>
              <a:fillRect/>
            </a:stretch>
          </p:blipFill>
          <p:spPr>
            <a:xfrm>
              <a:off x="5459848" y="1747368"/>
              <a:ext cx="514349" cy="409574"/>
            </a:xfrm>
            <a:prstGeom prst="rect">
              <a:avLst/>
            </a:prstGeom>
          </p:spPr>
        </p:pic>
        <p:pic>
          <p:nvPicPr>
            <p:cNvPr id="7" name="object 7"/>
            <p:cNvPicPr/>
            <p:nvPr/>
          </p:nvPicPr>
          <p:blipFill>
            <a:blip r:embed="rId4" cstate="print"/>
            <a:stretch>
              <a:fillRect/>
            </a:stretch>
          </p:blipFill>
          <p:spPr>
            <a:xfrm>
              <a:off x="1584389" y="7993634"/>
              <a:ext cx="876299" cy="704849"/>
            </a:xfrm>
            <a:prstGeom prst="rect">
              <a:avLst/>
            </a:prstGeom>
          </p:spPr>
        </p:pic>
      </p:grpSp>
      <p:sp>
        <p:nvSpPr>
          <p:cNvPr id="8" name="object 8"/>
          <p:cNvSpPr txBox="1">
            <a:spLocks noGrp="1"/>
          </p:cNvSpPr>
          <p:nvPr>
            <p:ph type="title"/>
          </p:nvPr>
        </p:nvSpPr>
        <p:spPr>
          <a:xfrm>
            <a:off x="9131300" y="709453"/>
            <a:ext cx="7708900" cy="2789866"/>
          </a:xfrm>
          <a:prstGeom prst="rect">
            <a:avLst/>
          </a:prstGeom>
        </p:spPr>
        <p:txBody>
          <a:bodyPr vert="horz" wrap="square" lIns="0" tIns="682625" rIns="0" bIns="0" rtlCol="0">
            <a:spAutoFit/>
          </a:bodyPr>
          <a:lstStyle/>
          <a:p>
            <a:pPr marL="12700">
              <a:lnSpc>
                <a:spcPct val="100000"/>
              </a:lnSpc>
              <a:spcBef>
                <a:spcPts val="5375"/>
              </a:spcBef>
            </a:pPr>
            <a:r>
              <a:rPr spc="-150" dirty="0">
                <a:latin typeface="Squada One" panose="02000000000000000000" pitchFamily="2" charset="0"/>
              </a:rPr>
              <a:t>SIEM</a:t>
            </a:r>
          </a:p>
          <a:p>
            <a:pPr marL="12700">
              <a:lnSpc>
                <a:spcPct val="100000"/>
              </a:lnSpc>
              <a:spcBef>
                <a:spcPts val="1540"/>
              </a:spcBef>
            </a:pPr>
            <a:r>
              <a:rPr sz="2800" dirty="0">
                <a:latin typeface="Mulish" pitchFamily="2" charset="0"/>
                <a:cs typeface="Verdana"/>
              </a:rPr>
              <a:t>Security Information and Event Management</a:t>
            </a:r>
          </a:p>
        </p:txBody>
      </p:sp>
      <p:sp>
        <p:nvSpPr>
          <p:cNvPr id="9" name="object 9"/>
          <p:cNvSpPr txBox="1"/>
          <p:nvPr/>
        </p:nvSpPr>
        <p:spPr>
          <a:xfrm>
            <a:off x="9131300" y="5148505"/>
            <a:ext cx="7432675" cy="3397250"/>
          </a:xfrm>
          <a:prstGeom prst="rect">
            <a:avLst/>
          </a:prstGeom>
        </p:spPr>
        <p:txBody>
          <a:bodyPr vert="horz" wrap="square" lIns="0" tIns="12700" rIns="0" bIns="0" rtlCol="0">
            <a:spAutoFit/>
          </a:bodyPr>
          <a:lstStyle/>
          <a:p>
            <a:pPr marL="12700" marR="5080" algn="just">
              <a:lnSpc>
                <a:spcPct val="114599"/>
              </a:lnSpc>
              <a:spcBef>
                <a:spcPts val="100"/>
              </a:spcBef>
            </a:pPr>
            <a:r>
              <a:rPr sz="2400" dirty="0">
                <a:solidFill>
                  <a:srgbClr val="FFFFFF"/>
                </a:solidFill>
                <a:latin typeface="Muli ExtraLight" panose="00000300000000000000" pitchFamily="2" charset="0"/>
                <a:cs typeface="Verdana"/>
              </a:rPr>
              <a:t>Security Information and Event Management (SIEM) is  a set of tools and services offering a holistic view of an  organization's information security.</a:t>
            </a:r>
            <a:endParaRPr sz="2400" dirty="0">
              <a:latin typeface="Muli ExtraLight" panose="00000300000000000000" pitchFamily="2" charset="0"/>
              <a:cs typeface="Verdana"/>
            </a:endParaRPr>
          </a:p>
          <a:p>
            <a:pPr>
              <a:lnSpc>
                <a:spcPct val="100000"/>
              </a:lnSpc>
              <a:spcBef>
                <a:spcPts val="45"/>
              </a:spcBef>
            </a:pPr>
            <a:endParaRPr sz="3000" dirty="0">
              <a:latin typeface="Muli ExtraLight" panose="00000300000000000000" pitchFamily="2" charset="0"/>
              <a:cs typeface="Verdana"/>
            </a:endParaRPr>
          </a:p>
          <a:p>
            <a:pPr marL="12700" algn="just">
              <a:lnSpc>
                <a:spcPct val="100000"/>
              </a:lnSpc>
            </a:pPr>
            <a:r>
              <a:rPr sz="2500" dirty="0">
                <a:solidFill>
                  <a:srgbClr val="FFFFFF"/>
                </a:solidFill>
                <a:latin typeface="Muli ExtraLight" panose="00000300000000000000" pitchFamily="2" charset="0"/>
                <a:cs typeface="Verdana"/>
              </a:rPr>
              <a:t>SIEM Tools Provide:</a:t>
            </a:r>
            <a:endParaRPr sz="2500" dirty="0">
              <a:latin typeface="Muli ExtraLight" panose="00000300000000000000" pitchFamily="2" charset="0"/>
              <a:cs typeface="Verdana"/>
            </a:endParaRPr>
          </a:p>
          <a:p>
            <a:pPr marL="12700" marR="195580">
              <a:lnSpc>
                <a:spcPct val="114599"/>
              </a:lnSpc>
              <a:spcBef>
                <a:spcPts val="55"/>
              </a:spcBef>
            </a:pPr>
            <a:r>
              <a:rPr sz="2400" dirty="0">
                <a:solidFill>
                  <a:srgbClr val="FFFFFF"/>
                </a:solidFill>
                <a:latin typeface="Muli ExtraLight" panose="00000300000000000000" pitchFamily="2" charset="0"/>
                <a:cs typeface="Verdana"/>
              </a:rPr>
              <a:t>Real-time visibility across an organization's  information security systems. Event log management  that consolidates data from numerous sources.</a:t>
            </a:r>
            <a:endParaRPr sz="2400" dirty="0">
              <a:latin typeface="Muli ExtraLight" panose="00000300000000000000" pitchFamily="2" charset="0"/>
              <a:cs typeface="Verdan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292929"/>
          </a:solidFill>
        </p:spPr>
        <p:txBody>
          <a:bodyPr wrap="square" lIns="0" tIns="0" rIns="0" bIns="0" rtlCol="0"/>
          <a:lstStyle/>
          <a:p>
            <a:endParaRPr/>
          </a:p>
        </p:txBody>
      </p:sp>
      <p:sp>
        <p:nvSpPr>
          <p:cNvPr id="3" name="object 3"/>
          <p:cNvSpPr/>
          <p:nvPr/>
        </p:nvSpPr>
        <p:spPr>
          <a:xfrm>
            <a:off x="1687380" y="1676400"/>
            <a:ext cx="6972934" cy="20955"/>
          </a:xfrm>
          <a:custGeom>
            <a:avLst/>
            <a:gdLst/>
            <a:ahLst/>
            <a:cxnLst/>
            <a:rect l="l" t="t" r="r" b="b"/>
            <a:pathLst>
              <a:path w="6972934" h="20955">
                <a:moveTo>
                  <a:pt x="0" y="20344"/>
                </a:moveTo>
                <a:lnTo>
                  <a:pt x="6972654" y="20344"/>
                </a:lnTo>
                <a:lnTo>
                  <a:pt x="6972654" y="0"/>
                </a:lnTo>
                <a:lnTo>
                  <a:pt x="0" y="0"/>
                </a:lnTo>
                <a:lnTo>
                  <a:pt x="0" y="20344"/>
                </a:lnTo>
                <a:close/>
              </a:path>
            </a:pathLst>
          </a:custGeom>
          <a:solidFill>
            <a:srgbClr val="FFFFFF"/>
          </a:solidFill>
        </p:spPr>
        <p:txBody>
          <a:bodyPr wrap="square" lIns="0" tIns="0" rIns="0" bIns="0" rtlCol="0"/>
          <a:lstStyle/>
          <a:p>
            <a:endParaRPr/>
          </a:p>
        </p:txBody>
      </p:sp>
      <p:sp>
        <p:nvSpPr>
          <p:cNvPr id="4" name="object 4"/>
          <p:cNvSpPr/>
          <p:nvPr/>
        </p:nvSpPr>
        <p:spPr>
          <a:xfrm>
            <a:off x="9631584" y="1676400"/>
            <a:ext cx="6964045" cy="20955"/>
          </a:xfrm>
          <a:custGeom>
            <a:avLst/>
            <a:gdLst/>
            <a:ahLst/>
            <a:cxnLst/>
            <a:rect l="l" t="t" r="r" b="b"/>
            <a:pathLst>
              <a:path w="6964044" h="20955">
                <a:moveTo>
                  <a:pt x="0" y="20344"/>
                </a:moveTo>
                <a:lnTo>
                  <a:pt x="6963429" y="20344"/>
                </a:lnTo>
                <a:lnTo>
                  <a:pt x="6963429" y="0"/>
                </a:lnTo>
                <a:lnTo>
                  <a:pt x="0" y="0"/>
                </a:lnTo>
                <a:lnTo>
                  <a:pt x="0" y="20344"/>
                </a:lnTo>
                <a:close/>
              </a:path>
            </a:pathLst>
          </a:custGeom>
          <a:solidFill>
            <a:srgbClr val="FFFFFF"/>
          </a:solidFill>
        </p:spPr>
        <p:txBody>
          <a:bodyPr wrap="square" lIns="0" tIns="0" rIns="0" bIns="0" rtlCol="0"/>
          <a:lstStyle/>
          <a:p>
            <a:endParaRPr/>
          </a:p>
        </p:txBody>
      </p:sp>
      <p:sp>
        <p:nvSpPr>
          <p:cNvPr id="5" name="object 5"/>
          <p:cNvSpPr/>
          <p:nvPr/>
        </p:nvSpPr>
        <p:spPr>
          <a:xfrm>
            <a:off x="1687372" y="1696744"/>
            <a:ext cx="6972934" cy="6927850"/>
          </a:xfrm>
          <a:custGeom>
            <a:avLst/>
            <a:gdLst/>
            <a:ahLst/>
            <a:cxnLst/>
            <a:rect l="l" t="t" r="r" b="b"/>
            <a:pathLst>
              <a:path w="6972934" h="6927850">
                <a:moveTo>
                  <a:pt x="6972655" y="6906958"/>
                </a:moveTo>
                <a:lnTo>
                  <a:pt x="20789" y="6906958"/>
                </a:lnTo>
                <a:lnTo>
                  <a:pt x="20789" y="0"/>
                </a:lnTo>
                <a:lnTo>
                  <a:pt x="0" y="0"/>
                </a:lnTo>
                <a:lnTo>
                  <a:pt x="0" y="6906958"/>
                </a:lnTo>
                <a:lnTo>
                  <a:pt x="0" y="6927304"/>
                </a:lnTo>
                <a:lnTo>
                  <a:pt x="6972655" y="6927304"/>
                </a:lnTo>
                <a:lnTo>
                  <a:pt x="6972655" y="6906958"/>
                </a:lnTo>
                <a:close/>
              </a:path>
            </a:pathLst>
          </a:custGeom>
          <a:solidFill>
            <a:srgbClr val="FFFFFF"/>
          </a:solidFill>
        </p:spPr>
        <p:txBody>
          <a:bodyPr wrap="square" lIns="0" tIns="0" rIns="0" bIns="0" rtlCol="0"/>
          <a:lstStyle/>
          <a:p>
            <a:endParaRPr/>
          </a:p>
        </p:txBody>
      </p:sp>
      <p:grpSp>
        <p:nvGrpSpPr>
          <p:cNvPr id="6" name="object 6"/>
          <p:cNvGrpSpPr/>
          <p:nvPr/>
        </p:nvGrpSpPr>
        <p:grpSpPr>
          <a:xfrm>
            <a:off x="8660034" y="1263919"/>
            <a:ext cx="7935595" cy="7762875"/>
            <a:chOff x="8660034" y="1263919"/>
            <a:chExt cx="7935595" cy="7762875"/>
          </a:xfrm>
        </p:grpSpPr>
        <p:sp>
          <p:nvSpPr>
            <p:cNvPr id="7" name="object 7"/>
            <p:cNvSpPr/>
            <p:nvPr/>
          </p:nvSpPr>
          <p:spPr>
            <a:xfrm>
              <a:off x="9631578" y="1697240"/>
              <a:ext cx="6964045" cy="6927215"/>
            </a:xfrm>
            <a:custGeom>
              <a:avLst/>
              <a:gdLst/>
              <a:ahLst/>
              <a:cxnLst/>
              <a:rect l="l" t="t" r="r" b="b"/>
              <a:pathLst>
                <a:path w="6964044" h="6927215">
                  <a:moveTo>
                    <a:pt x="6963423" y="0"/>
                  </a:moveTo>
                  <a:lnTo>
                    <a:pt x="6942201" y="0"/>
                  </a:lnTo>
                  <a:lnTo>
                    <a:pt x="6942201" y="6905892"/>
                  </a:lnTo>
                  <a:lnTo>
                    <a:pt x="6963423" y="6905892"/>
                  </a:lnTo>
                  <a:lnTo>
                    <a:pt x="6963423" y="0"/>
                  </a:lnTo>
                  <a:close/>
                </a:path>
                <a:path w="6964044" h="6927215">
                  <a:moveTo>
                    <a:pt x="6963435" y="6906463"/>
                  </a:moveTo>
                  <a:lnTo>
                    <a:pt x="0" y="6906463"/>
                  </a:lnTo>
                  <a:lnTo>
                    <a:pt x="0" y="6926808"/>
                  </a:lnTo>
                  <a:lnTo>
                    <a:pt x="6963435" y="6926808"/>
                  </a:lnTo>
                  <a:lnTo>
                    <a:pt x="6963435" y="6906463"/>
                  </a:lnTo>
                  <a:close/>
                </a:path>
              </a:pathLst>
            </a:custGeom>
            <a:solidFill>
              <a:srgbClr val="FFFFFF"/>
            </a:solidFill>
          </p:spPr>
          <p:txBody>
            <a:bodyPr wrap="square" lIns="0" tIns="0" rIns="0" bIns="0" rtlCol="0"/>
            <a:lstStyle/>
            <a:p>
              <a:endParaRPr/>
            </a:p>
          </p:txBody>
        </p:sp>
        <p:sp>
          <p:nvSpPr>
            <p:cNvPr id="8" name="object 8"/>
            <p:cNvSpPr/>
            <p:nvPr/>
          </p:nvSpPr>
          <p:spPr>
            <a:xfrm>
              <a:off x="8660034" y="1263919"/>
              <a:ext cx="971550" cy="828675"/>
            </a:xfrm>
            <a:custGeom>
              <a:avLst/>
              <a:gdLst/>
              <a:ahLst/>
              <a:cxnLst/>
              <a:rect l="l" t="t" r="r" b="b"/>
              <a:pathLst>
                <a:path w="971550" h="828675">
                  <a:moveTo>
                    <a:pt x="971549" y="828674"/>
                  </a:moveTo>
                  <a:lnTo>
                    <a:pt x="0" y="828674"/>
                  </a:lnTo>
                  <a:lnTo>
                    <a:pt x="0" y="0"/>
                  </a:lnTo>
                  <a:lnTo>
                    <a:pt x="971549" y="0"/>
                  </a:lnTo>
                  <a:lnTo>
                    <a:pt x="971549" y="828674"/>
                  </a:lnTo>
                  <a:close/>
                </a:path>
              </a:pathLst>
            </a:custGeom>
            <a:solidFill>
              <a:srgbClr val="292929"/>
            </a:solidFill>
          </p:spPr>
          <p:txBody>
            <a:bodyPr wrap="square" lIns="0" tIns="0" rIns="0" bIns="0" rtlCol="0"/>
            <a:lstStyle/>
            <a:p>
              <a:endParaRPr/>
            </a:p>
          </p:txBody>
        </p:sp>
        <p:pic>
          <p:nvPicPr>
            <p:cNvPr id="9" name="object 9"/>
            <p:cNvPicPr/>
            <p:nvPr/>
          </p:nvPicPr>
          <p:blipFill>
            <a:blip r:embed="rId2" cstate="print"/>
            <a:stretch>
              <a:fillRect/>
            </a:stretch>
          </p:blipFill>
          <p:spPr>
            <a:xfrm>
              <a:off x="8836931" y="1263919"/>
              <a:ext cx="609599" cy="828674"/>
            </a:xfrm>
            <a:prstGeom prst="rect">
              <a:avLst/>
            </a:prstGeom>
          </p:spPr>
        </p:pic>
        <p:sp>
          <p:nvSpPr>
            <p:cNvPr id="10" name="object 10"/>
            <p:cNvSpPr/>
            <p:nvPr/>
          </p:nvSpPr>
          <p:spPr>
            <a:xfrm>
              <a:off x="8660034" y="8198122"/>
              <a:ext cx="971550" cy="828675"/>
            </a:xfrm>
            <a:custGeom>
              <a:avLst/>
              <a:gdLst/>
              <a:ahLst/>
              <a:cxnLst/>
              <a:rect l="l" t="t" r="r" b="b"/>
              <a:pathLst>
                <a:path w="971550" h="828675">
                  <a:moveTo>
                    <a:pt x="971549" y="828674"/>
                  </a:moveTo>
                  <a:lnTo>
                    <a:pt x="0" y="828674"/>
                  </a:lnTo>
                  <a:lnTo>
                    <a:pt x="0" y="0"/>
                  </a:lnTo>
                  <a:lnTo>
                    <a:pt x="971549" y="0"/>
                  </a:lnTo>
                  <a:lnTo>
                    <a:pt x="971549" y="828674"/>
                  </a:lnTo>
                  <a:close/>
                </a:path>
              </a:pathLst>
            </a:custGeom>
            <a:solidFill>
              <a:srgbClr val="292929"/>
            </a:solidFill>
          </p:spPr>
          <p:txBody>
            <a:bodyPr wrap="square" lIns="0" tIns="0" rIns="0" bIns="0" rtlCol="0"/>
            <a:lstStyle/>
            <a:p>
              <a:endParaRPr/>
            </a:p>
          </p:txBody>
        </p:sp>
        <p:pic>
          <p:nvPicPr>
            <p:cNvPr id="11" name="object 11"/>
            <p:cNvPicPr/>
            <p:nvPr/>
          </p:nvPicPr>
          <p:blipFill>
            <a:blip r:embed="rId2" cstate="print"/>
            <a:stretch>
              <a:fillRect/>
            </a:stretch>
          </p:blipFill>
          <p:spPr>
            <a:xfrm>
              <a:off x="8836931" y="8198122"/>
              <a:ext cx="609599" cy="828674"/>
            </a:xfrm>
            <a:prstGeom prst="rect">
              <a:avLst/>
            </a:prstGeom>
          </p:spPr>
        </p:pic>
      </p:grpSp>
      <p:sp>
        <p:nvSpPr>
          <p:cNvPr id="12" name="object 12"/>
          <p:cNvSpPr txBox="1">
            <a:spLocks noGrp="1"/>
          </p:cNvSpPr>
          <p:nvPr>
            <p:ph type="title"/>
          </p:nvPr>
        </p:nvSpPr>
        <p:spPr>
          <a:xfrm>
            <a:off x="3678190" y="2209270"/>
            <a:ext cx="10927080" cy="1499235"/>
          </a:xfrm>
          <a:prstGeom prst="rect">
            <a:avLst/>
          </a:prstGeom>
        </p:spPr>
        <p:txBody>
          <a:bodyPr vert="horz" wrap="square" lIns="0" tIns="14604" rIns="0" bIns="0" rtlCol="0">
            <a:spAutoFit/>
          </a:bodyPr>
          <a:lstStyle/>
          <a:p>
            <a:pPr marL="12700" algn="ctr">
              <a:lnSpc>
                <a:spcPct val="100000"/>
              </a:lnSpc>
              <a:spcBef>
                <a:spcPts val="114"/>
              </a:spcBef>
            </a:pPr>
            <a:r>
              <a:rPr sz="9650" spc="-150" dirty="0">
                <a:latin typeface="Squada One" panose="02000000000000000000" pitchFamily="2" charset="0"/>
              </a:rPr>
              <a:t>ROLE OF A SPLUNK ADMIN</a:t>
            </a:r>
          </a:p>
        </p:txBody>
      </p:sp>
      <p:pic>
        <p:nvPicPr>
          <p:cNvPr id="13" name="object 13"/>
          <p:cNvPicPr/>
          <p:nvPr/>
        </p:nvPicPr>
        <p:blipFill>
          <a:blip r:embed="rId3" cstate="print"/>
          <a:stretch>
            <a:fillRect/>
          </a:stretch>
        </p:blipFill>
        <p:spPr>
          <a:xfrm>
            <a:off x="3321434" y="4234493"/>
            <a:ext cx="104775" cy="104774"/>
          </a:xfrm>
          <a:prstGeom prst="rect">
            <a:avLst/>
          </a:prstGeom>
        </p:spPr>
      </p:pic>
      <p:pic>
        <p:nvPicPr>
          <p:cNvPr id="14" name="object 14"/>
          <p:cNvPicPr/>
          <p:nvPr/>
        </p:nvPicPr>
        <p:blipFill>
          <a:blip r:embed="rId3" cstate="print"/>
          <a:stretch>
            <a:fillRect/>
          </a:stretch>
        </p:blipFill>
        <p:spPr>
          <a:xfrm>
            <a:off x="3321434" y="5072693"/>
            <a:ext cx="104775" cy="104774"/>
          </a:xfrm>
          <a:prstGeom prst="rect">
            <a:avLst/>
          </a:prstGeom>
        </p:spPr>
      </p:pic>
      <p:pic>
        <p:nvPicPr>
          <p:cNvPr id="15" name="object 15"/>
          <p:cNvPicPr/>
          <p:nvPr/>
        </p:nvPicPr>
        <p:blipFill>
          <a:blip r:embed="rId3" cstate="print"/>
          <a:stretch>
            <a:fillRect/>
          </a:stretch>
        </p:blipFill>
        <p:spPr>
          <a:xfrm>
            <a:off x="3321434" y="5491793"/>
            <a:ext cx="104775" cy="104774"/>
          </a:xfrm>
          <a:prstGeom prst="rect">
            <a:avLst/>
          </a:prstGeom>
        </p:spPr>
      </p:pic>
      <p:pic>
        <p:nvPicPr>
          <p:cNvPr id="16" name="object 16"/>
          <p:cNvPicPr/>
          <p:nvPr/>
        </p:nvPicPr>
        <p:blipFill>
          <a:blip r:embed="rId3" cstate="print"/>
          <a:stretch>
            <a:fillRect/>
          </a:stretch>
        </p:blipFill>
        <p:spPr>
          <a:xfrm>
            <a:off x="3321434" y="6329993"/>
            <a:ext cx="104775" cy="104774"/>
          </a:xfrm>
          <a:prstGeom prst="rect">
            <a:avLst/>
          </a:prstGeom>
        </p:spPr>
      </p:pic>
      <p:pic>
        <p:nvPicPr>
          <p:cNvPr id="17" name="object 17"/>
          <p:cNvPicPr/>
          <p:nvPr/>
        </p:nvPicPr>
        <p:blipFill>
          <a:blip r:embed="rId3" cstate="print"/>
          <a:stretch>
            <a:fillRect/>
          </a:stretch>
        </p:blipFill>
        <p:spPr>
          <a:xfrm>
            <a:off x="3321434" y="7168193"/>
            <a:ext cx="104775" cy="104774"/>
          </a:xfrm>
          <a:prstGeom prst="rect">
            <a:avLst/>
          </a:prstGeom>
        </p:spPr>
      </p:pic>
      <p:sp>
        <p:nvSpPr>
          <p:cNvPr id="18" name="object 18"/>
          <p:cNvSpPr txBox="1">
            <a:spLocks noGrp="1"/>
          </p:cNvSpPr>
          <p:nvPr>
            <p:ph type="body" idx="1"/>
          </p:nvPr>
        </p:nvSpPr>
        <p:spPr>
          <a:xfrm>
            <a:off x="3092154" y="4016053"/>
            <a:ext cx="12103690" cy="3802772"/>
          </a:xfrm>
          <a:prstGeom prst="rect">
            <a:avLst/>
          </a:prstGeom>
        </p:spPr>
        <p:txBody>
          <a:bodyPr vert="horz" wrap="square" lIns="0" tIns="12700" rIns="0" bIns="0" rtlCol="0">
            <a:spAutoFit/>
          </a:bodyPr>
          <a:lstStyle/>
          <a:p>
            <a:pPr marL="499109" marR="367665">
              <a:lnSpc>
                <a:spcPct val="114599"/>
              </a:lnSpc>
              <a:spcBef>
                <a:spcPts val="100"/>
              </a:spcBef>
            </a:pPr>
            <a:r>
              <a:rPr dirty="0">
                <a:latin typeface="Muli ExtraLight" panose="00000300000000000000" pitchFamily="2" charset="0"/>
              </a:rPr>
              <a:t>The Splunk Administrator is responsible for scaling platform deployments, securing  Splunk Enterprise, troubleshooting and documenting.</a:t>
            </a:r>
          </a:p>
          <a:p>
            <a:pPr marL="499109" marR="443865" indent="76200">
              <a:lnSpc>
                <a:spcPct val="114599"/>
              </a:lnSpc>
            </a:pPr>
            <a:r>
              <a:rPr dirty="0">
                <a:latin typeface="Muli ExtraLight" panose="00000300000000000000" pitchFamily="2" charset="0"/>
              </a:rPr>
              <a:t>The Splunk Administrator will manage indexes, indexers, and clusters of indexers.  The configuration of data from external sources and the enhancement of data an  important skills.</a:t>
            </a:r>
          </a:p>
          <a:p>
            <a:pPr marL="499109" marR="1011555">
              <a:lnSpc>
                <a:spcPct val="114599"/>
              </a:lnSpc>
            </a:pPr>
            <a:r>
              <a:rPr dirty="0">
                <a:latin typeface="Muli ExtraLight" panose="00000300000000000000" pitchFamily="2" charset="0"/>
              </a:rPr>
              <a:t>The Splunk Administrator must understand how to install and upgrade Splunk  Enterprise.</a:t>
            </a:r>
          </a:p>
          <a:p>
            <a:pPr marL="499109" marR="5080">
              <a:lnSpc>
                <a:spcPct val="114599"/>
              </a:lnSpc>
            </a:pPr>
            <a:r>
              <a:rPr dirty="0">
                <a:latin typeface="Muli ExtraLight" panose="00000300000000000000" pitchFamily="2" charset="0"/>
              </a:rPr>
              <a:t>After initial configuration, a Splunk Administrator will need to perform backups, define  alerts and manage search jobs.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9143982" y="1614731"/>
            <a:ext cx="533399" cy="561974"/>
          </a:xfrm>
          <a:prstGeom prst="rect">
            <a:avLst/>
          </a:prstGeom>
        </p:spPr>
      </p:pic>
      <p:pic>
        <p:nvPicPr>
          <p:cNvPr id="3" name="object 3"/>
          <p:cNvPicPr/>
          <p:nvPr/>
        </p:nvPicPr>
        <p:blipFill>
          <a:blip r:embed="rId2" cstate="print"/>
          <a:stretch>
            <a:fillRect/>
          </a:stretch>
        </p:blipFill>
        <p:spPr>
          <a:xfrm>
            <a:off x="9143982" y="5922570"/>
            <a:ext cx="533399" cy="561974"/>
          </a:xfrm>
          <a:prstGeom prst="rect">
            <a:avLst/>
          </a:prstGeom>
        </p:spPr>
      </p:pic>
      <p:sp>
        <p:nvSpPr>
          <p:cNvPr id="4" name="object 4"/>
          <p:cNvSpPr/>
          <p:nvPr/>
        </p:nvSpPr>
        <p:spPr>
          <a:xfrm>
            <a:off x="0" y="43815"/>
            <a:ext cx="7705725" cy="10239375"/>
          </a:xfrm>
          <a:custGeom>
            <a:avLst/>
            <a:gdLst/>
            <a:ahLst/>
            <a:cxnLst/>
            <a:rect l="l" t="t" r="r" b="b"/>
            <a:pathLst>
              <a:path w="7705725" h="10239375">
                <a:moveTo>
                  <a:pt x="7705724" y="10239374"/>
                </a:moveTo>
                <a:lnTo>
                  <a:pt x="0" y="10239374"/>
                </a:lnTo>
                <a:lnTo>
                  <a:pt x="0" y="0"/>
                </a:lnTo>
                <a:lnTo>
                  <a:pt x="7705724" y="0"/>
                </a:lnTo>
                <a:lnTo>
                  <a:pt x="7705724" y="10239374"/>
                </a:lnTo>
                <a:close/>
              </a:path>
            </a:pathLst>
          </a:custGeom>
          <a:solidFill>
            <a:srgbClr val="181818"/>
          </a:solidFill>
        </p:spPr>
        <p:txBody>
          <a:bodyPr wrap="square" lIns="0" tIns="0" rIns="0" bIns="0" rtlCol="0"/>
          <a:lstStyle/>
          <a:p>
            <a:endParaRPr/>
          </a:p>
        </p:txBody>
      </p:sp>
      <p:sp>
        <p:nvSpPr>
          <p:cNvPr id="5" name="object 5"/>
          <p:cNvSpPr txBox="1"/>
          <p:nvPr/>
        </p:nvSpPr>
        <p:spPr>
          <a:xfrm>
            <a:off x="1016000" y="3702052"/>
            <a:ext cx="6164580" cy="2707640"/>
          </a:xfrm>
          <a:prstGeom prst="rect">
            <a:avLst/>
          </a:prstGeom>
        </p:spPr>
        <p:txBody>
          <a:bodyPr vert="horz" wrap="square" lIns="0" tIns="256540" rIns="0" bIns="0" rtlCol="0">
            <a:spAutoFit/>
          </a:bodyPr>
          <a:lstStyle/>
          <a:p>
            <a:pPr marL="12700" marR="5080">
              <a:lnSpc>
                <a:spcPts val="9600"/>
              </a:lnSpc>
              <a:spcBef>
                <a:spcPts val="2020"/>
              </a:spcBef>
            </a:pPr>
            <a:r>
              <a:rPr sz="9600" dirty="0">
                <a:solidFill>
                  <a:srgbClr val="FFFFFF"/>
                </a:solidFill>
                <a:latin typeface="Squada One" panose="02000000000000000000" pitchFamily="2" charset="0"/>
                <a:cs typeface="Trebuchet MS"/>
              </a:rPr>
              <a:t>SPLUNK  ARCHITECTURE</a:t>
            </a:r>
            <a:endParaRPr sz="9600" dirty="0">
              <a:latin typeface="Squada One" panose="02000000000000000000" pitchFamily="2" charset="0"/>
              <a:cs typeface="Trebuchet MS"/>
            </a:endParaRPr>
          </a:p>
        </p:txBody>
      </p:sp>
      <p:sp>
        <p:nvSpPr>
          <p:cNvPr id="6" name="object 6"/>
          <p:cNvSpPr txBox="1">
            <a:spLocks noGrp="1"/>
          </p:cNvSpPr>
          <p:nvPr>
            <p:ph type="title"/>
          </p:nvPr>
        </p:nvSpPr>
        <p:spPr>
          <a:xfrm>
            <a:off x="10060300" y="1584329"/>
            <a:ext cx="3331845" cy="574040"/>
          </a:xfrm>
          <a:prstGeom prst="rect">
            <a:avLst/>
          </a:prstGeom>
        </p:spPr>
        <p:txBody>
          <a:bodyPr vert="horz" wrap="square" lIns="0" tIns="12700" rIns="0" bIns="0" rtlCol="0">
            <a:spAutoFit/>
          </a:bodyPr>
          <a:lstStyle/>
          <a:p>
            <a:pPr marL="12700">
              <a:lnSpc>
                <a:spcPct val="100000"/>
              </a:lnSpc>
              <a:spcBef>
                <a:spcPts val="100"/>
              </a:spcBef>
            </a:pPr>
            <a:r>
              <a:rPr sz="3600" dirty="0">
                <a:latin typeface="Squada One" panose="02000000000000000000" pitchFamily="2" charset="0"/>
              </a:rPr>
              <a:t>Splunk Components</a:t>
            </a:r>
          </a:p>
        </p:txBody>
      </p:sp>
      <p:pic>
        <p:nvPicPr>
          <p:cNvPr id="7" name="object 7"/>
          <p:cNvPicPr/>
          <p:nvPr/>
        </p:nvPicPr>
        <p:blipFill>
          <a:blip r:embed="rId3" cstate="print"/>
          <a:stretch>
            <a:fillRect/>
          </a:stretch>
        </p:blipFill>
        <p:spPr>
          <a:xfrm>
            <a:off x="10320650" y="2697479"/>
            <a:ext cx="104775" cy="104774"/>
          </a:xfrm>
          <a:prstGeom prst="rect">
            <a:avLst/>
          </a:prstGeom>
        </p:spPr>
      </p:pic>
      <p:pic>
        <p:nvPicPr>
          <p:cNvPr id="8" name="object 8"/>
          <p:cNvPicPr/>
          <p:nvPr/>
        </p:nvPicPr>
        <p:blipFill>
          <a:blip r:embed="rId3" cstate="print"/>
          <a:stretch>
            <a:fillRect/>
          </a:stretch>
        </p:blipFill>
        <p:spPr>
          <a:xfrm>
            <a:off x="10320650" y="3116579"/>
            <a:ext cx="104775" cy="104774"/>
          </a:xfrm>
          <a:prstGeom prst="rect">
            <a:avLst/>
          </a:prstGeom>
        </p:spPr>
      </p:pic>
      <p:pic>
        <p:nvPicPr>
          <p:cNvPr id="9" name="object 9"/>
          <p:cNvPicPr/>
          <p:nvPr/>
        </p:nvPicPr>
        <p:blipFill>
          <a:blip r:embed="rId3" cstate="print"/>
          <a:stretch>
            <a:fillRect/>
          </a:stretch>
        </p:blipFill>
        <p:spPr>
          <a:xfrm>
            <a:off x="10320650" y="3535679"/>
            <a:ext cx="104775" cy="104774"/>
          </a:xfrm>
          <a:prstGeom prst="rect">
            <a:avLst/>
          </a:prstGeom>
        </p:spPr>
      </p:pic>
      <p:pic>
        <p:nvPicPr>
          <p:cNvPr id="10" name="object 10"/>
          <p:cNvPicPr/>
          <p:nvPr/>
        </p:nvPicPr>
        <p:blipFill>
          <a:blip r:embed="rId3" cstate="print"/>
          <a:stretch>
            <a:fillRect/>
          </a:stretch>
        </p:blipFill>
        <p:spPr>
          <a:xfrm>
            <a:off x="10320650" y="3954779"/>
            <a:ext cx="104775" cy="104774"/>
          </a:xfrm>
          <a:prstGeom prst="rect">
            <a:avLst/>
          </a:prstGeom>
        </p:spPr>
      </p:pic>
      <p:pic>
        <p:nvPicPr>
          <p:cNvPr id="11" name="object 11"/>
          <p:cNvPicPr/>
          <p:nvPr/>
        </p:nvPicPr>
        <p:blipFill>
          <a:blip r:embed="rId3" cstate="print"/>
          <a:stretch>
            <a:fillRect/>
          </a:stretch>
        </p:blipFill>
        <p:spPr>
          <a:xfrm>
            <a:off x="10320650" y="4373879"/>
            <a:ext cx="104775" cy="104774"/>
          </a:xfrm>
          <a:prstGeom prst="rect">
            <a:avLst/>
          </a:prstGeom>
        </p:spPr>
      </p:pic>
      <p:pic>
        <p:nvPicPr>
          <p:cNvPr id="12" name="object 12"/>
          <p:cNvPicPr/>
          <p:nvPr/>
        </p:nvPicPr>
        <p:blipFill>
          <a:blip r:embed="rId3" cstate="print"/>
          <a:stretch>
            <a:fillRect/>
          </a:stretch>
        </p:blipFill>
        <p:spPr>
          <a:xfrm>
            <a:off x="10320650" y="4792979"/>
            <a:ext cx="104775" cy="104774"/>
          </a:xfrm>
          <a:prstGeom prst="rect">
            <a:avLst/>
          </a:prstGeom>
        </p:spPr>
      </p:pic>
      <p:pic>
        <p:nvPicPr>
          <p:cNvPr id="13" name="object 13"/>
          <p:cNvPicPr/>
          <p:nvPr/>
        </p:nvPicPr>
        <p:blipFill>
          <a:blip r:embed="rId3" cstate="print"/>
          <a:stretch>
            <a:fillRect/>
          </a:stretch>
        </p:blipFill>
        <p:spPr>
          <a:xfrm>
            <a:off x="10320650" y="6988316"/>
            <a:ext cx="104775" cy="104774"/>
          </a:xfrm>
          <a:prstGeom prst="rect">
            <a:avLst/>
          </a:prstGeom>
        </p:spPr>
      </p:pic>
      <p:pic>
        <p:nvPicPr>
          <p:cNvPr id="14" name="object 14"/>
          <p:cNvPicPr/>
          <p:nvPr/>
        </p:nvPicPr>
        <p:blipFill>
          <a:blip r:embed="rId3" cstate="print"/>
          <a:stretch>
            <a:fillRect/>
          </a:stretch>
        </p:blipFill>
        <p:spPr>
          <a:xfrm>
            <a:off x="10320650" y="7407416"/>
            <a:ext cx="104775" cy="104774"/>
          </a:xfrm>
          <a:prstGeom prst="rect">
            <a:avLst/>
          </a:prstGeom>
        </p:spPr>
      </p:pic>
      <p:pic>
        <p:nvPicPr>
          <p:cNvPr id="15" name="object 15"/>
          <p:cNvPicPr/>
          <p:nvPr/>
        </p:nvPicPr>
        <p:blipFill>
          <a:blip r:embed="rId3" cstate="print"/>
          <a:stretch>
            <a:fillRect/>
          </a:stretch>
        </p:blipFill>
        <p:spPr>
          <a:xfrm>
            <a:off x="10320650" y="7826516"/>
            <a:ext cx="104775" cy="104774"/>
          </a:xfrm>
          <a:prstGeom prst="rect">
            <a:avLst/>
          </a:prstGeom>
        </p:spPr>
      </p:pic>
      <p:sp>
        <p:nvSpPr>
          <p:cNvPr id="16" name="object 16"/>
          <p:cNvSpPr txBox="1">
            <a:spLocks noGrp="1"/>
          </p:cNvSpPr>
          <p:nvPr>
            <p:ph sz="half" idx="3"/>
          </p:nvPr>
        </p:nvSpPr>
        <p:spPr>
          <a:prstGeom prst="rect">
            <a:avLst/>
          </a:prstGeom>
        </p:spPr>
        <p:txBody>
          <a:bodyPr vert="horz" wrap="square" lIns="0" tIns="12700" rIns="0" bIns="0" rtlCol="0">
            <a:spAutoFit/>
          </a:bodyPr>
          <a:lstStyle/>
          <a:p>
            <a:pPr marL="530225" marR="1518920">
              <a:lnSpc>
                <a:spcPct val="114599"/>
              </a:lnSpc>
              <a:spcBef>
                <a:spcPts val="100"/>
              </a:spcBef>
            </a:pPr>
            <a:r>
              <a:rPr dirty="0">
                <a:latin typeface="Muli ExtraLight" panose="00000300000000000000" pitchFamily="2" charset="0"/>
              </a:rPr>
              <a:t>Universal Forwarder  heavy Forwarder  Indexer</a:t>
            </a:r>
          </a:p>
          <a:p>
            <a:pPr marL="530225" marR="1689100">
              <a:lnSpc>
                <a:spcPct val="114599"/>
              </a:lnSpc>
            </a:pPr>
            <a:r>
              <a:rPr dirty="0">
                <a:latin typeface="Muli ExtraLight" panose="00000300000000000000" pitchFamily="2" charset="0"/>
              </a:rPr>
              <a:t>Search Head  License Master  Deploymnet Server</a:t>
            </a:r>
          </a:p>
          <a:p>
            <a:pPr>
              <a:lnSpc>
                <a:spcPct val="100000"/>
              </a:lnSpc>
            </a:pPr>
            <a:endParaRPr sz="3000" dirty="0"/>
          </a:p>
          <a:p>
            <a:pPr>
              <a:lnSpc>
                <a:spcPct val="100000"/>
              </a:lnSpc>
              <a:spcBef>
                <a:spcPts val="25"/>
              </a:spcBef>
            </a:pPr>
            <a:endParaRPr sz="2800" dirty="0"/>
          </a:p>
          <a:p>
            <a:pPr marL="12700">
              <a:lnSpc>
                <a:spcPct val="100000"/>
              </a:lnSpc>
            </a:pPr>
            <a:r>
              <a:rPr sz="3600" dirty="0">
                <a:latin typeface="Squada One" panose="02000000000000000000" pitchFamily="2" charset="0"/>
                <a:cs typeface="Trebuchet MS"/>
              </a:rPr>
              <a:t>Types Of Splunk Environment</a:t>
            </a:r>
          </a:p>
          <a:p>
            <a:pPr marL="530225" marR="1002665" algn="just">
              <a:lnSpc>
                <a:spcPct val="114599"/>
              </a:lnSpc>
              <a:spcBef>
                <a:spcPts val="2590"/>
              </a:spcBef>
            </a:pPr>
            <a:r>
              <a:rPr dirty="0">
                <a:latin typeface="Muli ExtraLight" panose="00000300000000000000" pitchFamily="2" charset="0"/>
              </a:rPr>
              <a:t>Standalone Deployment  Distributed Depolyment  Cluetered Deployment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7998" y="10286999"/>
                </a:moveTo>
                <a:lnTo>
                  <a:pt x="0" y="10286999"/>
                </a:lnTo>
                <a:lnTo>
                  <a:pt x="0" y="0"/>
                </a:lnTo>
                <a:lnTo>
                  <a:pt x="18287998" y="0"/>
                </a:lnTo>
                <a:lnTo>
                  <a:pt x="18287998" y="10286999"/>
                </a:lnTo>
                <a:close/>
              </a:path>
            </a:pathLst>
          </a:custGeom>
          <a:solidFill>
            <a:srgbClr val="181818"/>
          </a:solidFill>
        </p:spPr>
        <p:txBody>
          <a:bodyPr wrap="square" lIns="0" tIns="0" rIns="0" bIns="0" rtlCol="0"/>
          <a:lstStyle/>
          <a:p>
            <a:endParaRPr/>
          </a:p>
        </p:txBody>
      </p:sp>
      <p:grpSp>
        <p:nvGrpSpPr>
          <p:cNvPr id="3" name="object 3"/>
          <p:cNvGrpSpPr/>
          <p:nvPr/>
        </p:nvGrpSpPr>
        <p:grpSpPr>
          <a:xfrm>
            <a:off x="6101045" y="5943314"/>
            <a:ext cx="285750" cy="3400425"/>
            <a:chOff x="6101045" y="5943314"/>
            <a:chExt cx="285750" cy="3400425"/>
          </a:xfrm>
        </p:grpSpPr>
        <p:sp>
          <p:nvSpPr>
            <p:cNvPr id="4" name="object 4"/>
            <p:cNvSpPr/>
            <p:nvPr/>
          </p:nvSpPr>
          <p:spPr>
            <a:xfrm>
              <a:off x="6236049" y="5943314"/>
              <a:ext cx="9525" cy="3400425"/>
            </a:xfrm>
            <a:custGeom>
              <a:avLst/>
              <a:gdLst/>
              <a:ahLst/>
              <a:cxnLst/>
              <a:rect l="l" t="t" r="r" b="b"/>
              <a:pathLst>
                <a:path w="9525" h="3400425">
                  <a:moveTo>
                    <a:pt x="9524" y="3400424"/>
                  </a:moveTo>
                  <a:lnTo>
                    <a:pt x="0" y="3400424"/>
                  </a:lnTo>
                  <a:lnTo>
                    <a:pt x="0" y="0"/>
                  </a:lnTo>
                  <a:lnTo>
                    <a:pt x="9524" y="0"/>
                  </a:lnTo>
                  <a:lnTo>
                    <a:pt x="9524" y="3400424"/>
                  </a:lnTo>
                  <a:close/>
                </a:path>
              </a:pathLst>
            </a:custGeom>
            <a:solidFill>
              <a:srgbClr val="FFFFFF"/>
            </a:solidFill>
          </p:spPr>
          <p:txBody>
            <a:bodyPr wrap="square" lIns="0" tIns="0" rIns="0" bIns="0" rtlCol="0"/>
            <a:lstStyle/>
            <a:p>
              <a:endParaRPr/>
            </a:p>
          </p:txBody>
        </p:sp>
        <p:pic>
          <p:nvPicPr>
            <p:cNvPr id="5" name="object 5"/>
            <p:cNvPicPr/>
            <p:nvPr/>
          </p:nvPicPr>
          <p:blipFill>
            <a:blip r:embed="rId2" cstate="print"/>
            <a:stretch>
              <a:fillRect/>
            </a:stretch>
          </p:blipFill>
          <p:spPr>
            <a:xfrm>
              <a:off x="6101045" y="8425427"/>
              <a:ext cx="285749" cy="228599"/>
            </a:xfrm>
            <a:prstGeom prst="rect">
              <a:avLst/>
            </a:prstGeom>
          </p:spPr>
        </p:pic>
      </p:grpSp>
      <p:sp>
        <p:nvSpPr>
          <p:cNvPr id="6" name="object 6"/>
          <p:cNvSpPr txBox="1"/>
          <p:nvPr/>
        </p:nvSpPr>
        <p:spPr>
          <a:xfrm>
            <a:off x="1016000" y="5892514"/>
            <a:ext cx="3573779"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Trebuchet MS"/>
              </a:rPr>
              <a:t>Universal Forwarders</a:t>
            </a:r>
            <a:endParaRPr sz="3600" dirty="0">
              <a:latin typeface="Squada One" panose="02000000000000000000" pitchFamily="2" charset="0"/>
              <a:cs typeface="Trebuchet MS"/>
            </a:endParaRPr>
          </a:p>
        </p:txBody>
      </p:sp>
      <p:sp>
        <p:nvSpPr>
          <p:cNvPr id="7" name="object 7"/>
          <p:cNvSpPr txBox="1"/>
          <p:nvPr/>
        </p:nvSpPr>
        <p:spPr>
          <a:xfrm>
            <a:off x="1016000" y="6839436"/>
            <a:ext cx="4135120" cy="1679114"/>
          </a:xfrm>
          <a:prstGeom prst="rect">
            <a:avLst/>
          </a:prstGeom>
        </p:spPr>
        <p:txBody>
          <a:bodyPr vert="horz" wrap="square" lIns="0" tIns="12700" rIns="0" bIns="0" rtlCol="0">
            <a:spAutoFit/>
          </a:bodyPr>
          <a:lstStyle/>
          <a:p>
            <a:pPr marL="12700" marR="5080">
              <a:lnSpc>
                <a:spcPct val="114599"/>
              </a:lnSpc>
              <a:spcBef>
                <a:spcPts val="100"/>
              </a:spcBef>
            </a:pPr>
            <a:r>
              <a:rPr sz="2400" dirty="0">
                <a:solidFill>
                  <a:srgbClr val="FFFFFF"/>
                </a:solidFill>
                <a:latin typeface="Muli ExtraLight" panose="00000300000000000000" pitchFamily="2" charset="0"/>
                <a:cs typeface="Verdana"/>
              </a:rPr>
              <a:t>UF is a lightweight instance of  Splunk. Uf just forwarders the  data from one end to another  end.</a:t>
            </a:r>
            <a:endParaRPr sz="2400" dirty="0">
              <a:latin typeface="Muli ExtraLight" panose="00000300000000000000" pitchFamily="2" charset="0"/>
              <a:cs typeface="Verdana"/>
            </a:endParaRPr>
          </a:p>
        </p:txBody>
      </p:sp>
      <p:sp>
        <p:nvSpPr>
          <p:cNvPr id="8" name="object 8"/>
          <p:cNvSpPr txBox="1"/>
          <p:nvPr/>
        </p:nvSpPr>
        <p:spPr>
          <a:xfrm>
            <a:off x="6822375" y="5892514"/>
            <a:ext cx="3037205" cy="574040"/>
          </a:xfrm>
          <a:prstGeom prst="rect">
            <a:avLst/>
          </a:prstGeom>
        </p:spPr>
        <p:txBody>
          <a:bodyPr vert="horz" wrap="square" lIns="0" tIns="12700" rIns="0" bIns="0" rtlCol="0">
            <a:spAutoFit/>
          </a:bodyPr>
          <a:lstStyle/>
          <a:p>
            <a:pPr marL="12700">
              <a:lnSpc>
                <a:spcPct val="100000"/>
              </a:lnSpc>
              <a:spcBef>
                <a:spcPts val="100"/>
              </a:spcBef>
            </a:pPr>
            <a:r>
              <a:rPr sz="3600" dirty="0">
                <a:solidFill>
                  <a:srgbClr val="FFFFFF"/>
                </a:solidFill>
                <a:latin typeface="Squada One" panose="02000000000000000000" pitchFamily="2" charset="0"/>
                <a:cs typeface="Trebuchet MS"/>
              </a:rPr>
              <a:t>Heavy Forwarders</a:t>
            </a:r>
            <a:endParaRPr sz="3600" dirty="0">
              <a:latin typeface="Squada One" panose="02000000000000000000" pitchFamily="2" charset="0"/>
              <a:cs typeface="Trebuchet MS"/>
            </a:endParaRPr>
          </a:p>
        </p:txBody>
      </p:sp>
      <p:sp>
        <p:nvSpPr>
          <p:cNvPr id="9" name="object 9"/>
          <p:cNvSpPr txBox="1"/>
          <p:nvPr/>
        </p:nvSpPr>
        <p:spPr>
          <a:xfrm>
            <a:off x="6822375" y="6839436"/>
            <a:ext cx="4471670" cy="1679114"/>
          </a:xfrm>
          <a:prstGeom prst="rect">
            <a:avLst/>
          </a:prstGeom>
        </p:spPr>
        <p:txBody>
          <a:bodyPr vert="horz" wrap="square" lIns="0" tIns="12700" rIns="0" bIns="0" rtlCol="0">
            <a:spAutoFit/>
          </a:bodyPr>
          <a:lstStyle/>
          <a:p>
            <a:pPr marL="12700" marR="5080">
              <a:lnSpc>
                <a:spcPct val="114599"/>
              </a:lnSpc>
              <a:spcBef>
                <a:spcPts val="100"/>
              </a:spcBef>
            </a:pPr>
            <a:r>
              <a:rPr sz="2400" dirty="0">
                <a:solidFill>
                  <a:srgbClr val="FFFFFF"/>
                </a:solidFill>
                <a:latin typeface="Muli ExtraLight" panose="00000300000000000000" pitchFamily="2" charset="0"/>
                <a:cs typeface="Verdana"/>
              </a:rPr>
              <a:t>HF is a heavy weight instance of  Splunk. HF not just forwards the  data also filters and parse the  data.</a:t>
            </a:r>
            <a:endParaRPr sz="2400" dirty="0">
              <a:latin typeface="Muli ExtraLight" panose="00000300000000000000" pitchFamily="2" charset="0"/>
              <a:cs typeface="Verdana"/>
            </a:endParaRPr>
          </a:p>
        </p:txBody>
      </p:sp>
      <p:sp>
        <p:nvSpPr>
          <p:cNvPr id="10" name="object 10"/>
          <p:cNvSpPr txBox="1">
            <a:spLocks noGrp="1"/>
          </p:cNvSpPr>
          <p:nvPr>
            <p:ph type="title"/>
          </p:nvPr>
        </p:nvSpPr>
        <p:spPr>
          <a:xfrm>
            <a:off x="1016000" y="451555"/>
            <a:ext cx="14157960" cy="4403834"/>
          </a:xfrm>
          <a:prstGeom prst="rect">
            <a:avLst/>
          </a:prstGeom>
        </p:spPr>
        <p:txBody>
          <a:bodyPr vert="horz" wrap="square" lIns="0" tIns="791845" rIns="0" bIns="0" rtlCol="0">
            <a:spAutoFit/>
          </a:bodyPr>
          <a:lstStyle/>
          <a:p>
            <a:pPr marL="12700">
              <a:lnSpc>
                <a:spcPct val="100000"/>
              </a:lnSpc>
              <a:spcBef>
                <a:spcPts val="6235"/>
              </a:spcBef>
            </a:pPr>
            <a:r>
              <a:rPr dirty="0">
                <a:latin typeface="Squada One" panose="02000000000000000000" pitchFamily="2" charset="0"/>
              </a:rPr>
              <a:t>SPLUNK FORWARDERS</a:t>
            </a:r>
          </a:p>
          <a:p>
            <a:pPr marL="12700" marR="5080">
              <a:lnSpc>
                <a:spcPct val="116100"/>
              </a:lnSpc>
              <a:spcBef>
                <a:spcPts val="1250"/>
              </a:spcBef>
            </a:pPr>
            <a:r>
              <a:rPr sz="2800" b="1" dirty="0">
                <a:latin typeface="Muli ExtraLight" panose="00000300000000000000" pitchFamily="2" charset="0"/>
                <a:cs typeface="Verdana"/>
              </a:rPr>
              <a:t>Splunk Forwarder is the component which you have to use for collecting the logs.  Suppose, you want to collect logs from a remote machine, then you can accomplish that  by using Splunk’s remote forwarders which are independent of the main Splunk  instance.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16000" y="2543898"/>
            <a:ext cx="7995920" cy="2198370"/>
          </a:xfrm>
          <a:prstGeom prst="rect">
            <a:avLst/>
          </a:prstGeom>
        </p:spPr>
        <p:txBody>
          <a:bodyPr vert="horz" wrap="square" lIns="0" tIns="12700" rIns="0" bIns="0" rtlCol="0">
            <a:spAutoFit/>
          </a:bodyPr>
          <a:lstStyle/>
          <a:p>
            <a:pPr marL="12700">
              <a:lnSpc>
                <a:spcPct val="100000"/>
              </a:lnSpc>
              <a:spcBef>
                <a:spcPts val="100"/>
              </a:spcBef>
            </a:pPr>
            <a:r>
              <a:rPr dirty="0">
                <a:latin typeface="Squada One" panose="02000000000000000000" pitchFamily="2" charset="0"/>
              </a:rPr>
              <a:t>DATA ONBOARDING</a:t>
            </a:r>
          </a:p>
          <a:p>
            <a:pPr marL="12700">
              <a:lnSpc>
                <a:spcPct val="100000"/>
              </a:lnSpc>
              <a:spcBef>
                <a:spcPts val="2225"/>
              </a:spcBef>
            </a:pPr>
            <a:r>
              <a:rPr sz="2800" b="1" dirty="0">
                <a:latin typeface="Muli ExtraLight" panose="00000300000000000000" pitchFamily="2" charset="0"/>
                <a:cs typeface="Verdana"/>
              </a:rPr>
              <a:t>What Splunk Can Ingest?</a:t>
            </a:r>
          </a:p>
        </p:txBody>
      </p:sp>
      <p:pic>
        <p:nvPicPr>
          <p:cNvPr id="3" name="object 3"/>
          <p:cNvPicPr/>
          <p:nvPr/>
        </p:nvPicPr>
        <p:blipFill>
          <a:blip r:embed="rId2" cstate="print"/>
          <a:stretch>
            <a:fillRect/>
          </a:stretch>
        </p:blipFill>
        <p:spPr>
          <a:xfrm>
            <a:off x="1276349" y="5686365"/>
            <a:ext cx="104775" cy="104774"/>
          </a:xfrm>
          <a:prstGeom prst="rect">
            <a:avLst/>
          </a:prstGeom>
        </p:spPr>
      </p:pic>
      <p:pic>
        <p:nvPicPr>
          <p:cNvPr id="4" name="object 4"/>
          <p:cNvPicPr/>
          <p:nvPr/>
        </p:nvPicPr>
        <p:blipFill>
          <a:blip r:embed="rId2" cstate="print"/>
          <a:stretch>
            <a:fillRect/>
          </a:stretch>
        </p:blipFill>
        <p:spPr>
          <a:xfrm>
            <a:off x="1276349" y="6105465"/>
            <a:ext cx="104775" cy="104774"/>
          </a:xfrm>
          <a:prstGeom prst="rect">
            <a:avLst/>
          </a:prstGeom>
        </p:spPr>
      </p:pic>
      <p:pic>
        <p:nvPicPr>
          <p:cNvPr id="5" name="object 5"/>
          <p:cNvPicPr/>
          <p:nvPr/>
        </p:nvPicPr>
        <p:blipFill>
          <a:blip r:embed="rId2" cstate="print"/>
          <a:stretch>
            <a:fillRect/>
          </a:stretch>
        </p:blipFill>
        <p:spPr>
          <a:xfrm>
            <a:off x="1276349" y="6524565"/>
            <a:ext cx="104775" cy="104774"/>
          </a:xfrm>
          <a:prstGeom prst="rect">
            <a:avLst/>
          </a:prstGeom>
        </p:spPr>
      </p:pic>
      <p:pic>
        <p:nvPicPr>
          <p:cNvPr id="6" name="object 6"/>
          <p:cNvPicPr/>
          <p:nvPr/>
        </p:nvPicPr>
        <p:blipFill>
          <a:blip r:embed="rId2" cstate="print"/>
          <a:stretch>
            <a:fillRect/>
          </a:stretch>
        </p:blipFill>
        <p:spPr>
          <a:xfrm>
            <a:off x="1276349" y="6943665"/>
            <a:ext cx="104775" cy="104774"/>
          </a:xfrm>
          <a:prstGeom prst="rect">
            <a:avLst/>
          </a:prstGeom>
        </p:spPr>
      </p:pic>
      <p:pic>
        <p:nvPicPr>
          <p:cNvPr id="7" name="object 7"/>
          <p:cNvPicPr/>
          <p:nvPr/>
        </p:nvPicPr>
        <p:blipFill>
          <a:blip r:embed="rId2" cstate="print"/>
          <a:stretch>
            <a:fillRect/>
          </a:stretch>
        </p:blipFill>
        <p:spPr>
          <a:xfrm>
            <a:off x="1276349" y="7362765"/>
            <a:ext cx="104775" cy="104774"/>
          </a:xfrm>
          <a:prstGeom prst="rect">
            <a:avLst/>
          </a:prstGeom>
        </p:spPr>
      </p:pic>
      <p:sp>
        <p:nvSpPr>
          <p:cNvPr id="8" name="object 8"/>
          <p:cNvSpPr txBox="1"/>
          <p:nvPr/>
        </p:nvSpPr>
        <p:spPr>
          <a:xfrm>
            <a:off x="1534070" y="5467925"/>
            <a:ext cx="9437370" cy="2540000"/>
          </a:xfrm>
          <a:prstGeom prst="rect">
            <a:avLst/>
          </a:prstGeom>
        </p:spPr>
        <p:txBody>
          <a:bodyPr vert="horz" wrap="square" lIns="0" tIns="12700" rIns="0" bIns="0" rtlCol="0">
            <a:spAutoFit/>
          </a:bodyPr>
          <a:lstStyle/>
          <a:p>
            <a:pPr marL="12700" marR="5289550">
              <a:lnSpc>
                <a:spcPct val="114599"/>
              </a:lnSpc>
              <a:spcBef>
                <a:spcPts val="100"/>
              </a:spcBef>
            </a:pPr>
            <a:r>
              <a:rPr sz="2400" dirty="0">
                <a:solidFill>
                  <a:srgbClr val="FFFFFF"/>
                </a:solidFill>
                <a:latin typeface="Muli ExtraLight" panose="00000300000000000000" pitchFamily="2" charset="0"/>
                <a:cs typeface="Verdana"/>
              </a:rPr>
              <a:t>Aggregated/API Data Sources  Local File Monitoring</a:t>
            </a:r>
            <a:endParaRPr sz="2400" dirty="0">
              <a:latin typeface="Muli ExtraLight" panose="00000300000000000000" pitchFamily="2" charset="0"/>
              <a:cs typeface="Verdana"/>
            </a:endParaRPr>
          </a:p>
          <a:p>
            <a:pPr marL="12700" marR="5080">
              <a:lnSpc>
                <a:spcPct val="114599"/>
              </a:lnSpc>
            </a:pPr>
            <a:r>
              <a:rPr sz="2400" dirty="0">
                <a:solidFill>
                  <a:srgbClr val="FFFFFF"/>
                </a:solidFill>
                <a:latin typeface="Muli ExtraLight" panose="00000300000000000000" pitchFamily="2" charset="0"/>
                <a:cs typeface="Verdana"/>
              </a:rPr>
              <a:t>Event Logs, Active Directory, OS Stats Unix, Linux and Windows host  Wire Data - Splunk Stream</a:t>
            </a:r>
            <a:endParaRPr sz="2400" dirty="0">
              <a:latin typeface="Muli ExtraLight" panose="00000300000000000000" pitchFamily="2" charset="0"/>
              <a:cs typeface="Verdana"/>
            </a:endParaRPr>
          </a:p>
          <a:p>
            <a:pPr marL="27940" marR="1322070" indent="-15875">
              <a:lnSpc>
                <a:spcPct val="114599"/>
              </a:lnSpc>
            </a:pPr>
            <a:r>
              <a:rPr sz="2400" dirty="0">
                <a:solidFill>
                  <a:srgbClr val="FFFFFF"/>
                </a:solidFill>
                <a:latin typeface="Muli ExtraLight" panose="00000300000000000000" pitchFamily="2" charset="0"/>
                <a:cs typeface="Verdana"/>
              </a:rPr>
              <a:t>DevOps, IoT, Containers - HTTP Event Collector (Agentless)  &amp; many more</a:t>
            </a:r>
            <a:endParaRPr sz="2400" dirty="0">
              <a:latin typeface="Muli ExtraLight" panose="00000300000000000000" pitchFamily="2" charset="0"/>
              <a:cs typeface="Verdana"/>
            </a:endParaRPr>
          </a:p>
        </p:txBody>
      </p:sp>
      <p:grpSp>
        <p:nvGrpSpPr>
          <p:cNvPr id="9" name="object 9"/>
          <p:cNvGrpSpPr/>
          <p:nvPr/>
        </p:nvGrpSpPr>
        <p:grpSpPr>
          <a:xfrm>
            <a:off x="14526265" y="5918909"/>
            <a:ext cx="3761740" cy="4368165"/>
            <a:chOff x="14526265" y="5918909"/>
            <a:chExt cx="3761740" cy="4368165"/>
          </a:xfrm>
        </p:grpSpPr>
        <p:sp>
          <p:nvSpPr>
            <p:cNvPr id="10" name="object 10"/>
            <p:cNvSpPr/>
            <p:nvPr/>
          </p:nvSpPr>
          <p:spPr>
            <a:xfrm>
              <a:off x="14526260" y="5918910"/>
              <a:ext cx="3761740" cy="4368165"/>
            </a:xfrm>
            <a:custGeom>
              <a:avLst/>
              <a:gdLst/>
              <a:ahLst/>
              <a:cxnLst/>
              <a:rect l="l" t="t" r="r" b="b"/>
              <a:pathLst>
                <a:path w="3761740" h="4368165">
                  <a:moveTo>
                    <a:pt x="3761740" y="606361"/>
                  </a:moveTo>
                  <a:lnTo>
                    <a:pt x="0" y="4368089"/>
                  </a:lnTo>
                  <a:lnTo>
                    <a:pt x="13474" y="4368089"/>
                  </a:lnTo>
                  <a:lnTo>
                    <a:pt x="3761740" y="619823"/>
                  </a:lnTo>
                  <a:lnTo>
                    <a:pt x="3761740" y="606361"/>
                  </a:lnTo>
                  <a:close/>
                </a:path>
                <a:path w="3761740" h="4368165">
                  <a:moveTo>
                    <a:pt x="3761740" y="0"/>
                  </a:moveTo>
                  <a:lnTo>
                    <a:pt x="2985986" y="775754"/>
                  </a:lnTo>
                  <a:lnTo>
                    <a:pt x="3066808" y="856576"/>
                  </a:lnTo>
                  <a:lnTo>
                    <a:pt x="3761740" y="161645"/>
                  </a:lnTo>
                  <a:lnTo>
                    <a:pt x="3761740" y="0"/>
                  </a:lnTo>
                  <a:close/>
                </a:path>
              </a:pathLst>
            </a:custGeom>
            <a:solidFill>
              <a:srgbClr val="FFFFFF"/>
            </a:solidFill>
          </p:spPr>
          <p:txBody>
            <a:bodyPr wrap="square" lIns="0" tIns="0" rIns="0" bIns="0" rtlCol="0"/>
            <a:lstStyle/>
            <a:p>
              <a:endParaRPr/>
            </a:p>
          </p:txBody>
        </p:sp>
        <p:pic>
          <p:nvPicPr>
            <p:cNvPr id="11" name="object 11"/>
            <p:cNvPicPr/>
            <p:nvPr/>
          </p:nvPicPr>
          <p:blipFill>
            <a:blip r:embed="rId3" cstate="print"/>
            <a:stretch>
              <a:fillRect/>
            </a:stretch>
          </p:blipFill>
          <p:spPr>
            <a:xfrm>
              <a:off x="16823061" y="6882782"/>
              <a:ext cx="514349" cy="409574"/>
            </a:xfrm>
            <a:prstGeom prst="rect">
              <a:avLst/>
            </a:prstGeom>
          </p:spPr>
        </p:pic>
        <p:pic>
          <p:nvPicPr>
            <p:cNvPr id="12" name="object 12"/>
            <p:cNvPicPr/>
            <p:nvPr/>
          </p:nvPicPr>
          <p:blipFill>
            <a:blip r:embed="rId4" cstate="print"/>
            <a:stretch>
              <a:fillRect/>
            </a:stretch>
          </p:blipFill>
          <p:spPr>
            <a:xfrm>
              <a:off x="15561485" y="8645425"/>
              <a:ext cx="876299" cy="704849"/>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11471" y="5143500"/>
            <a:ext cx="6610350" cy="3962400"/>
          </a:xfrm>
          <a:custGeom>
            <a:avLst/>
            <a:gdLst/>
            <a:ahLst/>
            <a:cxnLst/>
            <a:rect l="l" t="t" r="r" b="b"/>
            <a:pathLst>
              <a:path w="6610350" h="3962400">
                <a:moveTo>
                  <a:pt x="6610349" y="3962399"/>
                </a:moveTo>
                <a:lnTo>
                  <a:pt x="0" y="3962399"/>
                </a:lnTo>
                <a:lnTo>
                  <a:pt x="0" y="0"/>
                </a:lnTo>
                <a:lnTo>
                  <a:pt x="6610349" y="0"/>
                </a:lnTo>
                <a:lnTo>
                  <a:pt x="6610349" y="3962399"/>
                </a:lnTo>
                <a:close/>
              </a:path>
            </a:pathLst>
          </a:custGeom>
          <a:solidFill>
            <a:srgbClr val="181818"/>
          </a:solidFill>
        </p:spPr>
        <p:txBody>
          <a:bodyPr wrap="square" lIns="0" tIns="0" rIns="0" bIns="0" rtlCol="0"/>
          <a:lstStyle/>
          <a:p>
            <a:endParaRPr/>
          </a:p>
        </p:txBody>
      </p:sp>
      <p:sp>
        <p:nvSpPr>
          <p:cNvPr id="3" name="object 3"/>
          <p:cNvSpPr/>
          <p:nvPr/>
        </p:nvSpPr>
        <p:spPr>
          <a:xfrm>
            <a:off x="9568423" y="5143500"/>
            <a:ext cx="6610350" cy="3962400"/>
          </a:xfrm>
          <a:custGeom>
            <a:avLst/>
            <a:gdLst/>
            <a:ahLst/>
            <a:cxnLst/>
            <a:rect l="l" t="t" r="r" b="b"/>
            <a:pathLst>
              <a:path w="6610350" h="3962400">
                <a:moveTo>
                  <a:pt x="6610349" y="3962399"/>
                </a:moveTo>
                <a:lnTo>
                  <a:pt x="0" y="3962399"/>
                </a:lnTo>
                <a:lnTo>
                  <a:pt x="0" y="0"/>
                </a:lnTo>
                <a:lnTo>
                  <a:pt x="6610349" y="0"/>
                </a:lnTo>
                <a:lnTo>
                  <a:pt x="6610349" y="3962399"/>
                </a:lnTo>
                <a:close/>
              </a:path>
            </a:pathLst>
          </a:custGeom>
          <a:solidFill>
            <a:srgbClr val="181818"/>
          </a:solidFill>
        </p:spPr>
        <p:txBody>
          <a:bodyPr wrap="square" lIns="0" tIns="0" rIns="0" bIns="0" rtlCol="0"/>
          <a:lstStyle/>
          <a:p>
            <a:endParaRPr/>
          </a:p>
        </p:txBody>
      </p:sp>
      <p:sp>
        <p:nvSpPr>
          <p:cNvPr id="4" name="object 4"/>
          <p:cNvSpPr txBox="1">
            <a:spLocks noGrp="1"/>
          </p:cNvSpPr>
          <p:nvPr>
            <p:ph type="title"/>
          </p:nvPr>
        </p:nvSpPr>
        <p:spPr>
          <a:xfrm>
            <a:off x="5146344" y="1743798"/>
            <a:ext cx="7995920" cy="1488440"/>
          </a:xfrm>
          <a:prstGeom prst="rect">
            <a:avLst/>
          </a:prstGeom>
        </p:spPr>
        <p:txBody>
          <a:bodyPr vert="horz" wrap="square" lIns="0" tIns="12700" rIns="0" bIns="0" rtlCol="0">
            <a:spAutoFit/>
          </a:bodyPr>
          <a:lstStyle/>
          <a:p>
            <a:pPr marL="12700">
              <a:lnSpc>
                <a:spcPct val="100000"/>
              </a:lnSpc>
              <a:spcBef>
                <a:spcPts val="100"/>
              </a:spcBef>
            </a:pPr>
            <a:r>
              <a:rPr dirty="0">
                <a:latin typeface="Squada One" panose="02000000000000000000" pitchFamily="2" charset="0"/>
              </a:rPr>
              <a:t>DATA ONBOARDING</a:t>
            </a:r>
          </a:p>
        </p:txBody>
      </p:sp>
      <p:sp>
        <p:nvSpPr>
          <p:cNvPr id="5" name="object 5"/>
          <p:cNvSpPr txBox="1"/>
          <p:nvPr/>
        </p:nvSpPr>
        <p:spPr>
          <a:xfrm>
            <a:off x="4697776" y="3552406"/>
            <a:ext cx="8892540" cy="452120"/>
          </a:xfrm>
          <a:prstGeom prst="rect">
            <a:avLst/>
          </a:prstGeom>
        </p:spPr>
        <p:txBody>
          <a:bodyPr vert="horz" wrap="square" lIns="0" tIns="12700" rIns="0" bIns="0" rtlCol="0">
            <a:spAutoFit/>
          </a:bodyPr>
          <a:lstStyle/>
          <a:p>
            <a:pPr marL="12700" algn="ctr">
              <a:lnSpc>
                <a:spcPct val="100000"/>
              </a:lnSpc>
              <a:spcBef>
                <a:spcPts val="100"/>
              </a:spcBef>
            </a:pPr>
            <a:r>
              <a:rPr sz="2800" b="1" spc="-490" dirty="0">
                <a:solidFill>
                  <a:srgbClr val="FFFFFF"/>
                </a:solidFill>
                <a:latin typeface="Muli ExtraLight" panose="00000300000000000000" pitchFamily="2" charset="0"/>
                <a:cs typeface="Verdana"/>
              </a:rPr>
              <a:t>I</a:t>
            </a:r>
            <a:r>
              <a:rPr sz="2800" b="1" spc="-300" dirty="0">
                <a:solidFill>
                  <a:srgbClr val="FFFFFF"/>
                </a:solidFill>
                <a:latin typeface="Muli ExtraLight" panose="00000300000000000000" pitchFamily="2" charset="0"/>
                <a:cs typeface="Verdana"/>
              </a:rPr>
              <a:t>m</a:t>
            </a:r>
            <a:r>
              <a:rPr sz="2800" b="1" spc="-95" dirty="0">
                <a:solidFill>
                  <a:srgbClr val="FFFFFF"/>
                </a:solidFill>
                <a:latin typeface="Muli ExtraLight" panose="00000300000000000000" pitchFamily="2" charset="0"/>
                <a:cs typeface="Verdana"/>
              </a:rPr>
              <a:t>p</a:t>
            </a:r>
            <a:r>
              <a:rPr sz="2800" b="1" spc="-135" dirty="0">
                <a:solidFill>
                  <a:srgbClr val="FFFFFF"/>
                </a:solidFill>
                <a:latin typeface="Muli ExtraLight" panose="00000300000000000000" pitchFamily="2" charset="0"/>
                <a:cs typeface="Verdana"/>
              </a:rPr>
              <a:t>o</a:t>
            </a:r>
            <a:r>
              <a:rPr sz="2800" b="1" spc="-220" dirty="0">
                <a:solidFill>
                  <a:srgbClr val="FFFFFF"/>
                </a:solidFill>
                <a:latin typeface="Muli ExtraLight" panose="00000300000000000000" pitchFamily="2" charset="0"/>
                <a:cs typeface="Verdana"/>
              </a:rPr>
              <a:t>r</a:t>
            </a:r>
            <a:r>
              <a:rPr sz="2800" b="1" spc="-160" dirty="0">
                <a:solidFill>
                  <a:srgbClr val="FFFFFF"/>
                </a:solidFill>
                <a:latin typeface="Muli ExtraLight" panose="00000300000000000000" pitchFamily="2" charset="0"/>
                <a:cs typeface="Verdana"/>
              </a:rPr>
              <a:t>t</a:t>
            </a:r>
            <a:r>
              <a:rPr sz="2800" b="1" spc="-35" dirty="0">
                <a:solidFill>
                  <a:srgbClr val="FFFFFF"/>
                </a:solidFill>
                <a:latin typeface="Muli ExtraLight" panose="00000300000000000000" pitchFamily="2" charset="0"/>
                <a:cs typeface="Verdana"/>
              </a:rPr>
              <a:t>a</a:t>
            </a:r>
            <a:r>
              <a:rPr sz="2800" b="1" spc="-160" dirty="0">
                <a:solidFill>
                  <a:srgbClr val="FFFFFF"/>
                </a:solidFill>
                <a:latin typeface="Muli ExtraLight" panose="00000300000000000000" pitchFamily="2" charset="0"/>
                <a:cs typeface="Verdana"/>
              </a:rPr>
              <a:t>nt</a:t>
            </a:r>
            <a:r>
              <a:rPr sz="2800" b="1" spc="-275" dirty="0">
                <a:solidFill>
                  <a:srgbClr val="FFFFFF"/>
                </a:solidFill>
                <a:latin typeface="Muli ExtraLight" panose="00000300000000000000" pitchFamily="2" charset="0"/>
                <a:cs typeface="Verdana"/>
              </a:rPr>
              <a:t> </a:t>
            </a:r>
            <a:r>
              <a:rPr sz="2800" b="1" spc="-160" dirty="0">
                <a:solidFill>
                  <a:srgbClr val="FFFFFF"/>
                </a:solidFill>
                <a:latin typeface="Muli ExtraLight" panose="00000300000000000000" pitchFamily="2" charset="0"/>
                <a:cs typeface="Verdana"/>
              </a:rPr>
              <a:t>th</a:t>
            </a:r>
            <a:r>
              <a:rPr sz="2800" b="1" spc="-130" dirty="0">
                <a:solidFill>
                  <a:srgbClr val="FFFFFF"/>
                </a:solidFill>
                <a:latin typeface="Muli ExtraLight" panose="00000300000000000000" pitchFamily="2" charset="0"/>
                <a:cs typeface="Verdana"/>
              </a:rPr>
              <a:t>i</a:t>
            </a:r>
            <a:r>
              <a:rPr sz="2800" b="1" spc="-160" dirty="0">
                <a:solidFill>
                  <a:srgbClr val="FFFFFF"/>
                </a:solidFill>
                <a:latin typeface="Muli ExtraLight" panose="00000300000000000000" pitchFamily="2" charset="0"/>
                <a:cs typeface="Verdana"/>
              </a:rPr>
              <a:t>n</a:t>
            </a:r>
            <a:r>
              <a:rPr sz="2800" b="1" spc="-85" dirty="0">
                <a:solidFill>
                  <a:srgbClr val="FFFFFF"/>
                </a:solidFill>
                <a:latin typeface="Muli ExtraLight" panose="00000300000000000000" pitchFamily="2" charset="0"/>
                <a:cs typeface="Verdana"/>
              </a:rPr>
              <a:t>g</a:t>
            </a:r>
            <a:r>
              <a:rPr sz="2800" b="1" spc="-80" dirty="0">
                <a:solidFill>
                  <a:srgbClr val="FFFFFF"/>
                </a:solidFill>
                <a:latin typeface="Muli ExtraLight" panose="00000300000000000000" pitchFamily="2" charset="0"/>
                <a:cs typeface="Verdana"/>
              </a:rPr>
              <a:t>s</a:t>
            </a:r>
            <a:r>
              <a:rPr sz="2800" b="1" spc="-275" dirty="0">
                <a:solidFill>
                  <a:srgbClr val="FFFFFF"/>
                </a:solidFill>
                <a:latin typeface="Muli ExtraLight" panose="00000300000000000000" pitchFamily="2" charset="0"/>
                <a:cs typeface="Verdana"/>
              </a:rPr>
              <a:t> </a:t>
            </a:r>
            <a:r>
              <a:rPr sz="2800" b="1" dirty="0">
                <a:solidFill>
                  <a:srgbClr val="FFFFFF"/>
                </a:solidFill>
                <a:latin typeface="Muli ExtraLight" panose="00000300000000000000" pitchFamily="2" charset="0"/>
                <a:cs typeface="Verdana"/>
              </a:rPr>
              <a:t>to</a:t>
            </a:r>
            <a:r>
              <a:rPr sz="2800" b="1" spc="-275" dirty="0">
                <a:solidFill>
                  <a:srgbClr val="FFFFFF"/>
                </a:solidFill>
                <a:latin typeface="Muli ExtraLight" panose="00000300000000000000" pitchFamily="2" charset="0"/>
                <a:cs typeface="Verdana"/>
              </a:rPr>
              <a:t> </a:t>
            </a:r>
            <a:r>
              <a:rPr sz="2800" b="1" spc="-270" dirty="0">
                <a:solidFill>
                  <a:srgbClr val="FFFFFF"/>
                </a:solidFill>
                <a:latin typeface="Muli ExtraLight" panose="00000300000000000000" pitchFamily="2" charset="0"/>
                <a:cs typeface="Verdana"/>
              </a:rPr>
              <a:t>k</a:t>
            </a:r>
            <a:r>
              <a:rPr sz="2800" b="1" spc="-155" dirty="0">
                <a:solidFill>
                  <a:srgbClr val="FFFFFF"/>
                </a:solidFill>
                <a:latin typeface="Muli ExtraLight" panose="00000300000000000000" pitchFamily="2" charset="0"/>
                <a:cs typeface="Verdana"/>
              </a:rPr>
              <a:t>ee</a:t>
            </a:r>
            <a:r>
              <a:rPr sz="2800" b="1" spc="-90" dirty="0">
                <a:solidFill>
                  <a:srgbClr val="FFFFFF"/>
                </a:solidFill>
                <a:latin typeface="Muli ExtraLight" panose="00000300000000000000" pitchFamily="2" charset="0"/>
                <a:cs typeface="Verdana"/>
              </a:rPr>
              <a:t>p</a:t>
            </a:r>
            <a:r>
              <a:rPr sz="2800" b="1" spc="-275" dirty="0">
                <a:solidFill>
                  <a:srgbClr val="FFFFFF"/>
                </a:solidFill>
                <a:latin typeface="Muli ExtraLight" panose="00000300000000000000" pitchFamily="2" charset="0"/>
                <a:cs typeface="Verdana"/>
              </a:rPr>
              <a:t> </a:t>
            </a:r>
            <a:r>
              <a:rPr sz="2800" b="1" spc="-35" dirty="0">
                <a:solidFill>
                  <a:srgbClr val="FFFFFF"/>
                </a:solidFill>
                <a:latin typeface="Muli ExtraLight" panose="00000300000000000000" pitchFamily="2" charset="0"/>
                <a:cs typeface="Verdana"/>
              </a:rPr>
              <a:t>a</a:t>
            </a:r>
            <a:r>
              <a:rPr sz="2800" b="1" spc="-155" dirty="0">
                <a:solidFill>
                  <a:srgbClr val="FFFFFF"/>
                </a:solidFill>
                <a:latin typeface="Muli ExtraLight" panose="00000300000000000000" pitchFamily="2" charset="0"/>
                <a:cs typeface="Verdana"/>
              </a:rPr>
              <a:t>n</a:t>
            </a:r>
            <a:r>
              <a:rPr sz="2800" b="1" spc="-275" dirty="0">
                <a:solidFill>
                  <a:srgbClr val="FFFFFF"/>
                </a:solidFill>
                <a:latin typeface="Muli ExtraLight" panose="00000300000000000000" pitchFamily="2" charset="0"/>
                <a:cs typeface="Verdana"/>
              </a:rPr>
              <a:t> </a:t>
            </a:r>
            <a:r>
              <a:rPr sz="2800" b="1" spc="-155" dirty="0">
                <a:solidFill>
                  <a:srgbClr val="FFFFFF"/>
                </a:solidFill>
                <a:latin typeface="Muli ExtraLight" panose="00000300000000000000" pitchFamily="2" charset="0"/>
                <a:cs typeface="Verdana"/>
              </a:rPr>
              <a:t>e</a:t>
            </a:r>
            <a:r>
              <a:rPr sz="2800" b="1" spc="-195" dirty="0">
                <a:solidFill>
                  <a:srgbClr val="FFFFFF"/>
                </a:solidFill>
                <a:latin typeface="Muli ExtraLight" panose="00000300000000000000" pitchFamily="2" charset="0"/>
                <a:cs typeface="Verdana"/>
              </a:rPr>
              <a:t>y</a:t>
            </a:r>
            <a:r>
              <a:rPr sz="2800" b="1" spc="-150" dirty="0">
                <a:solidFill>
                  <a:srgbClr val="FFFFFF"/>
                </a:solidFill>
                <a:latin typeface="Muli ExtraLight" panose="00000300000000000000" pitchFamily="2" charset="0"/>
                <a:cs typeface="Verdana"/>
              </a:rPr>
              <a:t>e</a:t>
            </a:r>
            <a:r>
              <a:rPr sz="2800" b="1" spc="-275" dirty="0">
                <a:solidFill>
                  <a:srgbClr val="FFFFFF"/>
                </a:solidFill>
                <a:latin typeface="Muli ExtraLight" panose="00000300000000000000" pitchFamily="2" charset="0"/>
                <a:cs typeface="Verdana"/>
              </a:rPr>
              <a:t> </a:t>
            </a:r>
            <a:r>
              <a:rPr sz="2800" b="1" spc="120" dirty="0">
                <a:solidFill>
                  <a:srgbClr val="FFFFFF"/>
                </a:solidFill>
                <a:latin typeface="Muli ExtraLight" panose="00000300000000000000" pitchFamily="2" charset="0"/>
                <a:cs typeface="Verdana"/>
              </a:rPr>
              <a:t>w</a:t>
            </a:r>
            <a:r>
              <a:rPr sz="2800" b="1" spc="-160" dirty="0">
                <a:solidFill>
                  <a:srgbClr val="FFFFFF"/>
                </a:solidFill>
                <a:latin typeface="Muli ExtraLight" panose="00000300000000000000" pitchFamily="2" charset="0"/>
                <a:cs typeface="Verdana"/>
              </a:rPr>
              <a:t>h</a:t>
            </a:r>
            <a:r>
              <a:rPr sz="2800" b="1" spc="-130" dirty="0">
                <a:solidFill>
                  <a:srgbClr val="FFFFFF"/>
                </a:solidFill>
                <a:latin typeface="Muli ExtraLight" panose="00000300000000000000" pitchFamily="2" charset="0"/>
                <a:cs typeface="Verdana"/>
              </a:rPr>
              <a:t>il</a:t>
            </a:r>
            <a:r>
              <a:rPr sz="2800" b="1" spc="-150" dirty="0">
                <a:solidFill>
                  <a:srgbClr val="FFFFFF"/>
                </a:solidFill>
                <a:latin typeface="Muli ExtraLight" panose="00000300000000000000" pitchFamily="2" charset="0"/>
                <a:cs typeface="Verdana"/>
              </a:rPr>
              <a:t>e</a:t>
            </a:r>
            <a:r>
              <a:rPr sz="2800" b="1" spc="-275" dirty="0">
                <a:solidFill>
                  <a:srgbClr val="FFFFFF"/>
                </a:solidFill>
                <a:latin typeface="Muli ExtraLight" panose="00000300000000000000" pitchFamily="2" charset="0"/>
                <a:cs typeface="Verdana"/>
              </a:rPr>
              <a:t> </a:t>
            </a:r>
            <a:r>
              <a:rPr sz="2800" b="1" spc="-95" dirty="0">
                <a:solidFill>
                  <a:srgbClr val="FFFFFF"/>
                </a:solidFill>
                <a:latin typeface="Muli ExtraLight" panose="00000300000000000000" pitchFamily="2" charset="0"/>
                <a:cs typeface="Verdana"/>
              </a:rPr>
              <a:t>d</a:t>
            </a:r>
            <a:r>
              <a:rPr sz="2800" b="1" spc="-35" dirty="0">
                <a:solidFill>
                  <a:srgbClr val="FFFFFF"/>
                </a:solidFill>
                <a:latin typeface="Muli ExtraLight" panose="00000300000000000000" pitchFamily="2" charset="0"/>
                <a:cs typeface="Verdana"/>
              </a:rPr>
              <a:t>a</a:t>
            </a:r>
            <a:r>
              <a:rPr sz="2800" b="1" spc="-160" dirty="0">
                <a:solidFill>
                  <a:srgbClr val="FFFFFF"/>
                </a:solidFill>
                <a:latin typeface="Muli ExtraLight" panose="00000300000000000000" pitchFamily="2" charset="0"/>
                <a:cs typeface="Verdana"/>
              </a:rPr>
              <a:t>t</a:t>
            </a:r>
            <a:r>
              <a:rPr sz="2800" b="1" spc="-30" dirty="0">
                <a:solidFill>
                  <a:srgbClr val="FFFFFF"/>
                </a:solidFill>
                <a:latin typeface="Muli ExtraLight" panose="00000300000000000000" pitchFamily="2" charset="0"/>
                <a:cs typeface="Verdana"/>
              </a:rPr>
              <a:t>a</a:t>
            </a:r>
            <a:r>
              <a:rPr sz="2800" b="1" spc="-275" dirty="0">
                <a:solidFill>
                  <a:srgbClr val="FFFFFF"/>
                </a:solidFill>
                <a:latin typeface="Muli ExtraLight" panose="00000300000000000000" pitchFamily="2" charset="0"/>
                <a:cs typeface="Verdana"/>
              </a:rPr>
              <a:t> </a:t>
            </a:r>
            <a:r>
              <a:rPr sz="2800" b="1" spc="-135" dirty="0">
                <a:solidFill>
                  <a:srgbClr val="FFFFFF"/>
                </a:solidFill>
                <a:latin typeface="Muli ExtraLight" panose="00000300000000000000" pitchFamily="2" charset="0"/>
                <a:cs typeface="Verdana"/>
              </a:rPr>
              <a:t>o</a:t>
            </a:r>
            <a:r>
              <a:rPr sz="2800" b="1" spc="-160" dirty="0">
                <a:solidFill>
                  <a:srgbClr val="FFFFFF"/>
                </a:solidFill>
                <a:latin typeface="Muli ExtraLight" panose="00000300000000000000" pitchFamily="2" charset="0"/>
                <a:cs typeface="Verdana"/>
              </a:rPr>
              <a:t>n</a:t>
            </a:r>
            <a:r>
              <a:rPr sz="2800" b="1" spc="-95" dirty="0">
                <a:solidFill>
                  <a:srgbClr val="FFFFFF"/>
                </a:solidFill>
                <a:latin typeface="Muli ExtraLight" panose="00000300000000000000" pitchFamily="2" charset="0"/>
                <a:cs typeface="Verdana"/>
              </a:rPr>
              <a:t>b</a:t>
            </a:r>
            <a:r>
              <a:rPr sz="2800" b="1" spc="-135" dirty="0">
                <a:solidFill>
                  <a:srgbClr val="FFFFFF"/>
                </a:solidFill>
                <a:latin typeface="Muli ExtraLight" panose="00000300000000000000" pitchFamily="2" charset="0"/>
                <a:cs typeface="Verdana"/>
              </a:rPr>
              <a:t>o</a:t>
            </a:r>
            <a:r>
              <a:rPr sz="2800" b="1" spc="-35" dirty="0">
                <a:solidFill>
                  <a:srgbClr val="FFFFFF"/>
                </a:solidFill>
                <a:latin typeface="Muli ExtraLight" panose="00000300000000000000" pitchFamily="2" charset="0"/>
                <a:cs typeface="Verdana"/>
              </a:rPr>
              <a:t>a</a:t>
            </a:r>
            <a:r>
              <a:rPr sz="2800" b="1" spc="-220" dirty="0">
                <a:solidFill>
                  <a:srgbClr val="FFFFFF"/>
                </a:solidFill>
                <a:latin typeface="Muli ExtraLight" panose="00000300000000000000" pitchFamily="2" charset="0"/>
                <a:cs typeface="Verdana"/>
              </a:rPr>
              <a:t>r</a:t>
            </a:r>
            <a:r>
              <a:rPr sz="2800" b="1" spc="-95" dirty="0">
                <a:solidFill>
                  <a:srgbClr val="FFFFFF"/>
                </a:solidFill>
                <a:latin typeface="Muli ExtraLight" panose="00000300000000000000" pitchFamily="2" charset="0"/>
                <a:cs typeface="Verdana"/>
              </a:rPr>
              <a:t>d</a:t>
            </a:r>
            <a:r>
              <a:rPr sz="2800" b="1" spc="-130" dirty="0">
                <a:solidFill>
                  <a:srgbClr val="FFFFFF"/>
                </a:solidFill>
                <a:latin typeface="Muli ExtraLight" panose="00000300000000000000" pitchFamily="2" charset="0"/>
                <a:cs typeface="Verdana"/>
              </a:rPr>
              <a:t>i</a:t>
            </a:r>
            <a:r>
              <a:rPr sz="2800" b="1" spc="-160" dirty="0">
                <a:solidFill>
                  <a:srgbClr val="FFFFFF"/>
                </a:solidFill>
                <a:latin typeface="Muli ExtraLight" panose="00000300000000000000" pitchFamily="2" charset="0"/>
                <a:cs typeface="Verdana"/>
              </a:rPr>
              <a:t>n</a:t>
            </a:r>
            <a:r>
              <a:rPr sz="2800" b="1" spc="-80" dirty="0">
                <a:solidFill>
                  <a:srgbClr val="FFFFFF"/>
                </a:solidFill>
                <a:latin typeface="Muli ExtraLight" panose="00000300000000000000" pitchFamily="2" charset="0"/>
                <a:cs typeface="Verdana"/>
              </a:rPr>
              <a:t>g</a:t>
            </a:r>
            <a:endParaRPr sz="2800" b="1" dirty="0">
              <a:latin typeface="Muli ExtraLight" panose="00000300000000000000" pitchFamily="2" charset="0"/>
              <a:cs typeface="Verdana"/>
            </a:endParaRPr>
          </a:p>
        </p:txBody>
      </p:sp>
      <p:sp>
        <p:nvSpPr>
          <p:cNvPr id="6" name="object 6"/>
          <p:cNvSpPr txBox="1"/>
          <p:nvPr/>
        </p:nvSpPr>
        <p:spPr>
          <a:xfrm>
            <a:off x="3794264" y="4788437"/>
            <a:ext cx="2540000" cy="1524635"/>
          </a:xfrm>
          <a:prstGeom prst="rect">
            <a:avLst/>
          </a:prstGeom>
          <a:solidFill>
            <a:srgbClr val="181818"/>
          </a:solidFill>
          <a:ln w="8187">
            <a:solidFill>
              <a:srgbClr val="FFFFFF"/>
            </a:solidFill>
          </a:ln>
        </p:spPr>
        <p:txBody>
          <a:bodyPr vert="horz" wrap="square" lIns="0" tIns="4445" rIns="0" bIns="0" rtlCol="0">
            <a:spAutoFit/>
          </a:bodyPr>
          <a:lstStyle/>
          <a:p>
            <a:pPr>
              <a:lnSpc>
                <a:spcPct val="100000"/>
              </a:lnSpc>
              <a:spcBef>
                <a:spcPts val="35"/>
              </a:spcBef>
            </a:pPr>
            <a:endParaRPr sz="3850" dirty="0">
              <a:latin typeface="Times New Roman"/>
              <a:cs typeface="Times New Roman"/>
            </a:endParaRPr>
          </a:p>
          <a:p>
            <a:pPr marL="3175" algn="ctr">
              <a:lnSpc>
                <a:spcPct val="100000"/>
              </a:lnSpc>
              <a:spcBef>
                <a:spcPts val="5"/>
              </a:spcBef>
            </a:pPr>
            <a:r>
              <a:rPr sz="2400" spc="-90" dirty="0">
                <a:solidFill>
                  <a:srgbClr val="FFFFFF"/>
                </a:solidFill>
                <a:latin typeface="Verdana"/>
                <a:cs typeface="Verdana"/>
              </a:rPr>
              <a:t>Host</a:t>
            </a:r>
            <a:endParaRPr sz="2400" dirty="0">
              <a:latin typeface="Verdana"/>
              <a:cs typeface="Verdana"/>
            </a:endParaRPr>
          </a:p>
        </p:txBody>
      </p:sp>
      <p:sp>
        <p:nvSpPr>
          <p:cNvPr id="7" name="object 7"/>
          <p:cNvSpPr txBox="1"/>
          <p:nvPr/>
        </p:nvSpPr>
        <p:spPr>
          <a:xfrm>
            <a:off x="7872624" y="4788437"/>
            <a:ext cx="2540000" cy="1524635"/>
          </a:xfrm>
          <a:prstGeom prst="rect">
            <a:avLst/>
          </a:prstGeom>
          <a:solidFill>
            <a:srgbClr val="181818"/>
          </a:solidFill>
          <a:ln w="8187">
            <a:solidFill>
              <a:srgbClr val="FFFFFF"/>
            </a:solidFill>
          </a:ln>
        </p:spPr>
        <p:txBody>
          <a:bodyPr vert="horz" wrap="square" lIns="0" tIns="4445" rIns="0" bIns="0" rtlCol="0">
            <a:spAutoFit/>
          </a:bodyPr>
          <a:lstStyle/>
          <a:p>
            <a:pPr>
              <a:lnSpc>
                <a:spcPct val="100000"/>
              </a:lnSpc>
              <a:spcBef>
                <a:spcPts val="35"/>
              </a:spcBef>
            </a:pPr>
            <a:endParaRPr sz="3850" dirty="0">
              <a:latin typeface="Times New Roman"/>
              <a:cs typeface="Times New Roman"/>
            </a:endParaRPr>
          </a:p>
          <a:p>
            <a:pPr marL="801370">
              <a:lnSpc>
                <a:spcPct val="100000"/>
              </a:lnSpc>
              <a:spcBef>
                <a:spcPts val="5"/>
              </a:spcBef>
            </a:pPr>
            <a:r>
              <a:rPr sz="2400" spc="-155" dirty="0">
                <a:solidFill>
                  <a:srgbClr val="FFFFFF"/>
                </a:solidFill>
                <a:latin typeface="Verdana"/>
                <a:cs typeface="Verdana"/>
              </a:rPr>
              <a:t>Source</a:t>
            </a:r>
            <a:endParaRPr sz="2400" dirty="0">
              <a:latin typeface="Verdana"/>
              <a:cs typeface="Verdana"/>
            </a:endParaRPr>
          </a:p>
        </p:txBody>
      </p:sp>
      <p:sp>
        <p:nvSpPr>
          <p:cNvPr id="8" name="object 8"/>
          <p:cNvSpPr txBox="1"/>
          <p:nvPr/>
        </p:nvSpPr>
        <p:spPr>
          <a:xfrm>
            <a:off x="12135008" y="4788437"/>
            <a:ext cx="2540000" cy="1524635"/>
          </a:xfrm>
          <a:prstGeom prst="rect">
            <a:avLst/>
          </a:prstGeom>
          <a:solidFill>
            <a:srgbClr val="181818"/>
          </a:solidFill>
          <a:ln w="8187">
            <a:solidFill>
              <a:srgbClr val="FFFFFF"/>
            </a:solidFill>
          </a:ln>
        </p:spPr>
        <p:txBody>
          <a:bodyPr vert="horz" wrap="square" lIns="0" tIns="4445" rIns="0" bIns="0" rtlCol="0">
            <a:spAutoFit/>
          </a:bodyPr>
          <a:lstStyle/>
          <a:p>
            <a:pPr>
              <a:lnSpc>
                <a:spcPct val="100000"/>
              </a:lnSpc>
              <a:spcBef>
                <a:spcPts val="35"/>
              </a:spcBef>
            </a:pPr>
            <a:endParaRPr sz="3850" dirty="0">
              <a:latin typeface="Times New Roman"/>
              <a:cs typeface="Times New Roman"/>
            </a:endParaRPr>
          </a:p>
          <a:p>
            <a:pPr marL="422909">
              <a:lnSpc>
                <a:spcPct val="100000"/>
              </a:lnSpc>
              <a:spcBef>
                <a:spcPts val="5"/>
              </a:spcBef>
            </a:pPr>
            <a:r>
              <a:rPr sz="2400" spc="-195" dirty="0">
                <a:solidFill>
                  <a:srgbClr val="FFFFFF"/>
                </a:solidFill>
                <a:latin typeface="Verdana"/>
                <a:cs typeface="Verdana"/>
              </a:rPr>
              <a:t>S</a:t>
            </a:r>
            <a:r>
              <a:rPr sz="2400" spc="-130" dirty="0">
                <a:solidFill>
                  <a:srgbClr val="FFFFFF"/>
                </a:solidFill>
                <a:latin typeface="Verdana"/>
                <a:cs typeface="Verdana"/>
              </a:rPr>
              <a:t>o</a:t>
            </a:r>
            <a:r>
              <a:rPr sz="2400" spc="-175" dirty="0">
                <a:solidFill>
                  <a:srgbClr val="FFFFFF"/>
                </a:solidFill>
                <a:latin typeface="Verdana"/>
                <a:cs typeface="Verdana"/>
              </a:rPr>
              <a:t>u</a:t>
            </a:r>
            <a:r>
              <a:rPr sz="2400" spc="-220" dirty="0">
                <a:solidFill>
                  <a:srgbClr val="FFFFFF"/>
                </a:solidFill>
                <a:latin typeface="Verdana"/>
                <a:cs typeface="Verdana"/>
              </a:rPr>
              <a:t>r</a:t>
            </a:r>
            <a:r>
              <a:rPr sz="2400" spc="-85" dirty="0">
                <a:solidFill>
                  <a:srgbClr val="FFFFFF"/>
                </a:solidFill>
                <a:latin typeface="Verdana"/>
                <a:cs typeface="Verdana"/>
              </a:rPr>
              <a:t>c</a:t>
            </a:r>
            <a:r>
              <a:rPr sz="2400" spc="-135" dirty="0">
                <a:solidFill>
                  <a:srgbClr val="FFFFFF"/>
                </a:solidFill>
                <a:latin typeface="Verdana"/>
                <a:cs typeface="Verdana"/>
              </a:rPr>
              <a:t>e</a:t>
            </a:r>
            <a:r>
              <a:rPr sz="2400" spc="-245" dirty="0">
                <a:solidFill>
                  <a:srgbClr val="FFFFFF"/>
                </a:solidFill>
                <a:latin typeface="Verdana"/>
                <a:cs typeface="Verdana"/>
              </a:rPr>
              <a:t> </a:t>
            </a:r>
            <a:r>
              <a:rPr sz="2400" spc="-65" dirty="0">
                <a:solidFill>
                  <a:srgbClr val="FFFFFF"/>
                </a:solidFill>
                <a:latin typeface="Verdana"/>
                <a:cs typeface="Verdana"/>
              </a:rPr>
              <a:t>T</a:t>
            </a:r>
            <a:r>
              <a:rPr sz="2400" spc="-175" dirty="0">
                <a:solidFill>
                  <a:srgbClr val="FFFFFF"/>
                </a:solidFill>
                <a:latin typeface="Verdana"/>
                <a:cs typeface="Verdana"/>
              </a:rPr>
              <a:t>y</a:t>
            </a:r>
            <a:r>
              <a:rPr sz="2400" spc="-100" dirty="0">
                <a:solidFill>
                  <a:srgbClr val="FFFFFF"/>
                </a:solidFill>
                <a:latin typeface="Verdana"/>
                <a:cs typeface="Verdana"/>
              </a:rPr>
              <a:t>p</a:t>
            </a:r>
            <a:r>
              <a:rPr sz="2400" spc="-135" dirty="0">
                <a:solidFill>
                  <a:srgbClr val="FFFFFF"/>
                </a:solidFill>
                <a:latin typeface="Verdana"/>
                <a:cs typeface="Verdana"/>
              </a:rPr>
              <a:t>e</a:t>
            </a:r>
            <a:endParaRPr sz="2400" dirty="0">
              <a:latin typeface="Verdana"/>
              <a:cs typeface="Verdana"/>
            </a:endParaRPr>
          </a:p>
        </p:txBody>
      </p:sp>
      <p:sp>
        <p:nvSpPr>
          <p:cNvPr id="9" name="object 9"/>
          <p:cNvSpPr txBox="1"/>
          <p:nvPr/>
        </p:nvSpPr>
        <p:spPr>
          <a:xfrm>
            <a:off x="3794264" y="7128516"/>
            <a:ext cx="2540000" cy="1524635"/>
          </a:xfrm>
          <a:prstGeom prst="rect">
            <a:avLst/>
          </a:prstGeom>
          <a:solidFill>
            <a:srgbClr val="181818"/>
          </a:solidFill>
          <a:ln w="8187">
            <a:solidFill>
              <a:srgbClr val="FFFFFF"/>
            </a:solidFill>
          </a:ln>
        </p:spPr>
        <p:txBody>
          <a:bodyPr vert="horz" wrap="square" lIns="0" tIns="4445" rIns="0" bIns="0" rtlCol="0">
            <a:spAutoFit/>
          </a:bodyPr>
          <a:lstStyle/>
          <a:p>
            <a:pPr>
              <a:lnSpc>
                <a:spcPct val="100000"/>
              </a:lnSpc>
              <a:spcBef>
                <a:spcPts val="35"/>
              </a:spcBef>
            </a:pPr>
            <a:endParaRPr sz="3850" dirty="0">
              <a:latin typeface="Times New Roman"/>
              <a:cs typeface="Times New Roman"/>
            </a:endParaRPr>
          </a:p>
          <a:p>
            <a:pPr marL="3175" algn="ctr">
              <a:lnSpc>
                <a:spcPct val="100000"/>
              </a:lnSpc>
              <a:spcBef>
                <a:spcPts val="5"/>
              </a:spcBef>
            </a:pPr>
            <a:r>
              <a:rPr sz="2400" spc="-200" dirty="0">
                <a:solidFill>
                  <a:srgbClr val="FFFFFF"/>
                </a:solidFill>
                <a:latin typeface="Verdana"/>
                <a:cs typeface="Verdana"/>
              </a:rPr>
              <a:t>Index</a:t>
            </a:r>
            <a:endParaRPr sz="2400" dirty="0">
              <a:latin typeface="Verdana"/>
              <a:cs typeface="Verdana"/>
            </a:endParaRPr>
          </a:p>
        </p:txBody>
      </p:sp>
      <p:sp>
        <p:nvSpPr>
          <p:cNvPr id="10" name="object 10"/>
          <p:cNvSpPr txBox="1"/>
          <p:nvPr/>
        </p:nvSpPr>
        <p:spPr>
          <a:xfrm>
            <a:off x="7872624" y="7128516"/>
            <a:ext cx="2540000" cy="1524635"/>
          </a:xfrm>
          <a:prstGeom prst="rect">
            <a:avLst/>
          </a:prstGeom>
          <a:solidFill>
            <a:srgbClr val="181818"/>
          </a:solidFill>
          <a:ln w="8187">
            <a:solidFill>
              <a:srgbClr val="FFFFFF"/>
            </a:solidFill>
          </a:ln>
        </p:spPr>
        <p:txBody>
          <a:bodyPr vert="horz" wrap="square" lIns="0" tIns="300990" rIns="0" bIns="0" rtlCol="0">
            <a:spAutoFit/>
          </a:bodyPr>
          <a:lstStyle/>
          <a:p>
            <a:pPr marL="501015" marR="490220" indent="392430">
              <a:lnSpc>
                <a:spcPct val="114599"/>
              </a:lnSpc>
              <a:spcBef>
                <a:spcPts val="2370"/>
              </a:spcBef>
            </a:pPr>
            <a:r>
              <a:rPr sz="2400" spc="-90" dirty="0">
                <a:solidFill>
                  <a:srgbClr val="FFFFFF"/>
                </a:solidFill>
                <a:latin typeface="Verdana"/>
                <a:cs typeface="Verdana"/>
              </a:rPr>
              <a:t>Data </a:t>
            </a:r>
            <a:r>
              <a:rPr sz="2400" spc="-85" dirty="0">
                <a:solidFill>
                  <a:srgbClr val="FFFFFF"/>
                </a:solidFill>
                <a:latin typeface="Verdana"/>
                <a:cs typeface="Verdana"/>
              </a:rPr>
              <a:t> </a:t>
            </a:r>
            <a:r>
              <a:rPr sz="2400" spc="-65" dirty="0">
                <a:solidFill>
                  <a:srgbClr val="FFFFFF"/>
                </a:solidFill>
                <a:latin typeface="Verdana"/>
                <a:cs typeface="Verdana"/>
              </a:rPr>
              <a:t>T</a:t>
            </a:r>
            <a:r>
              <a:rPr sz="2400" spc="-140" dirty="0">
                <a:solidFill>
                  <a:srgbClr val="FFFFFF"/>
                </a:solidFill>
                <a:latin typeface="Verdana"/>
                <a:cs typeface="Verdana"/>
              </a:rPr>
              <a:t>i</a:t>
            </a:r>
            <a:r>
              <a:rPr sz="2400" spc="-275" dirty="0">
                <a:solidFill>
                  <a:srgbClr val="FFFFFF"/>
                </a:solidFill>
                <a:latin typeface="Verdana"/>
                <a:cs typeface="Verdana"/>
              </a:rPr>
              <a:t>m</a:t>
            </a:r>
            <a:r>
              <a:rPr sz="2400" spc="-135" dirty="0">
                <a:solidFill>
                  <a:srgbClr val="FFFFFF"/>
                </a:solidFill>
                <a:latin typeface="Verdana"/>
                <a:cs typeface="Verdana"/>
              </a:rPr>
              <a:t>e</a:t>
            </a:r>
            <a:r>
              <a:rPr sz="2400" spc="-70" dirty="0">
                <a:solidFill>
                  <a:srgbClr val="FFFFFF"/>
                </a:solidFill>
                <a:latin typeface="Verdana"/>
                <a:cs typeface="Verdana"/>
              </a:rPr>
              <a:t>s</a:t>
            </a:r>
            <a:r>
              <a:rPr sz="2400" spc="-170" dirty="0">
                <a:solidFill>
                  <a:srgbClr val="FFFFFF"/>
                </a:solidFill>
                <a:latin typeface="Verdana"/>
                <a:cs typeface="Verdana"/>
              </a:rPr>
              <a:t>t</a:t>
            </a:r>
            <a:r>
              <a:rPr sz="2400" spc="-45" dirty="0">
                <a:solidFill>
                  <a:srgbClr val="FFFFFF"/>
                </a:solidFill>
                <a:latin typeface="Verdana"/>
                <a:cs typeface="Verdana"/>
              </a:rPr>
              <a:t>a</a:t>
            </a:r>
            <a:r>
              <a:rPr sz="2400" spc="-275" dirty="0">
                <a:solidFill>
                  <a:srgbClr val="FFFFFF"/>
                </a:solidFill>
                <a:latin typeface="Verdana"/>
                <a:cs typeface="Verdana"/>
              </a:rPr>
              <a:t>m</a:t>
            </a:r>
            <a:r>
              <a:rPr sz="2400" spc="-100" dirty="0">
                <a:solidFill>
                  <a:srgbClr val="FFFFFF"/>
                </a:solidFill>
                <a:latin typeface="Verdana"/>
                <a:cs typeface="Verdana"/>
              </a:rPr>
              <a:t>p</a:t>
            </a:r>
            <a:endParaRPr sz="2400" dirty="0">
              <a:latin typeface="Verdana"/>
              <a:cs typeface="Verdana"/>
            </a:endParaRPr>
          </a:p>
        </p:txBody>
      </p:sp>
      <p:sp>
        <p:nvSpPr>
          <p:cNvPr id="11" name="object 11"/>
          <p:cNvSpPr txBox="1"/>
          <p:nvPr/>
        </p:nvSpPr>
        <p:spPr>
          <a:xfrm>
            <a:off x="12135008" y="7128516"/>
            <a:ext cx="2540000" cy="1524635"/>
          </a:xfrm>
          <a:prstGeom prst="rect">
            <a:avLst/>
          </a:prstGeom>
          <a:solidFill>
            <a:srgbClr val="181818"/>
          </a:solidFill>
          <a:ln w="8187">
            <a:solidFill>
              <a:srgbClr val="FFFFFF"/>
            </a:solidFill>
          </a:ln>
        </p:spPr>
        <p:txBody>
          <a:bodyPr vert="horz" wrap="square" lIns="0" tIns="300990" rIns="0" bIns="0" rtlCol="0">
            <a:spAutoFit/>
          </a:bodyPr>
          <a:lstStyle/>
          <a:p>
            <a:pPr marL="417830" marR="90805" indent="-316230">
              <a:lnSpc>
                <a:spcPct val="114599"/>
              </a:lnSpc>
              <a:spcBef>
                <a:spcPts val="2370"/>
              </a:spcBef>
            </a:pPr>
            <a:r>
              <a:rPr sz="2400" spc="-125" dirty="0">
                <a:solidFill>
                  <a:srgbClr val="FFFFFF"/>
                </a:solidFill>
                <a:latin typeface="Verdana"/>
                <a:cs typeface="Verdana"/>
              </a:rPr>
              <a:t>E</a:t>
            </a:r>
            <a:r>
              <a:rPr sz="2400" spc="-175" dirty="0">
                <a:solidFill>
                  <a:srgbClr val="FFFFFF"/>
                </a:solidFill>
                <a:latin typeface="Verdana"/>
                <a:cs typeface="Verdana"/>
              </a:rPr>
              <a:t>v</a:t>
            </a:r>
            <a:r>
              <a:rPr sz="2400" spc="-135" dirty="0">
                <a:solidFill>
                  <a:srgbClr val="FFFFFF"/>
                </a:solidFill>
                <a:latin typeface="Verdana"/>
                <a:cs typeface="Verdana"/>
              </a:rPr>
              <a:t>e</a:t>
            </a:r>
            <a:r>
              <a:rPr sz="2400" spc="-155" dirty="0">
                <a:solidFill>
                  <a:srgbClr val="FFFFFF"/>
                </a:solidFill>
                <a:latin typeface="Verdana"/>
                <a:cs typeface="Verdana"/>
              </a:rPr>
              <a:t>n</a:t>
            </a:r>
            <a:r>
              <a:rPr sz="2400" spc="-170" dirty="0">
                <a:solidFill>
                  <a:srgbClr val="FFFFFF"/>
                </a:solidFill>
                <a:latin typeface="Verdana"/>
                <a:cs typeface="Verdana"/>
              </a:rPr>
              <a:t>t</a:t>
            </a:r>
            <a:r>
              <a:rPr sz="2400" spc="-245" dirty="0">
                <a:solidFill>
                  <a:srgbClr val="FFFFFF"/>
                </a:solidFill>
                <a:latin typeface="Verdana"/>
                <a:cs typeface="Verdana"/>
              </a:rPr>
              <a:t> </a:t>
            </a:r>
            <a:r>
              <a:rPr sz="2400" spc="-35" dirty="0">
                <a:solidFill>
                  <a:srgbClr val="FFFFFF"/>
                </a:solidFill>
                <a:latin typeface="Verdana"/>
                <a:cs typeface="Verdana"/>
              </a:rPr>
              <a:t>B</a:t>
            </a:r>
            <a:r>
              <a:rPr sz="2400" spc="-130" dirty="0">
                <a:solidFill>
                  <a:srgbClr val="FFFFFF"/>
                </a:solidFill>
                <a:latin typeface="Verdana"/>
                <a:cs typeface="Verdana"/>
              </a:rPr>
              <a:t>o</a:t>
            </a:r>
            <a:r>
              <a:rPr sz="2400" spc="-175" dirty="0">
                <a:solidFill>
                  <a:srgbClr val="FFFFFF"/>
                </a:solidFill>
                <a:latin typeface="Verdana"/>
                <a:cs typeface="Verdana"/>
              </a:rPr>
              <a:t>u</a:t>
            </a:r>
            <a:r>
              <a:rPr sz="2400" spc="-155" dirty="0">
                <a:solidFill>
                  <a:srgbClr val="FFFFFF"/>
                </a:solidFill>
                <a:latin typeface="Verdana"/>
                <a:cs typeface="Verdana"/>
              </a:rPr>
              <a:t>n</a:t>
            </a:r>
            <a:r>
              <a:rPr sz="2400" spc="-100" dirty="0">
                <a:solidFill>
                  <a:srgbClr val="FFFFFF"/>
                </a:solidFill>
                <a:latin typeface="Verdana"/>
                <a:cs typeface="Verdana"/>
              </a:rPr>
              <a:t>d</a:t>
            </a:r>
            <a:r>
              <a:rPr sz="2400" spc="-45" dirty="0">
                <a:solidFill>
                  <a:srgbClr val="FFFFFF"/>
                </a:solidFill>
                <a:latin typeface="Verdana"/>
                <a:cs typeface="Verdana"/>
              </a:rPr>
              <a:t>a</a:t>
            </a:r>
            <a:r>
              <a:rPr sz="2400" spc="-220" dirty="0">
                <a:solidFill>
                  <a:srgbClr val="FFFFFF"/>
                </a:solidFill>
                <a:latin typeface="Verdana"/>
                <a:cs typeface="Verdana"/>
              </a:rPr>
              <a:t>r</a:t>
            </a:r>
            <a:r>
              <a:rPr sz="2400" spc="-175" dirty="0">
                <a:solidFill>
                  <a:srgbClr val="FFFFFF"/>
                </a:solidFill>
                <a:latin typeface="Verdana"/>
                <a:cs typeface="Verdana"/>
              </a:rPr>
              <a:t>y</a:t>
            </a:r>
            <a:r>
              <a:rPr sz="2400" spc="-245" dirty="0">
                <a:solidFill>
                  <a:srgbClr val="FFFFFF"/>
                </a:solidFill>
                <a:latin typeface="Verdana"/>
                <a:cs typeface="Verdana"/>
              </a:rPr>
              <a:t> </a:t>
            </a:r>
            <a:r>
              <a:rPr sz="2400" spc="-400" dirty="0">
                <a:solidFill>
                  <a:srgbClr val="FFFFFF"/>
                </a:solidFill>
                <a:latin typeface="Verdana"/>
                <a:cs typeface="Verdana"/>
              </a:rPr>
              <a:t>/  </a:t>
            </a:r>
            <a:r>
              <a:rPr sz="2400" spc="-130" dirty="0">
                <a:solidFill>
                  <a:srgbClr val="FFFFFF"/>
                </a:solidFill>
                <a:latin typeface="Verdana"/>
                <a:cs typeface="Verdana"/>
              </a:rPr>
              <a:t>LineBreaking</a:t>
            </a:r>
            <a:endParaRPr sz="2400" dirty="0">
              <a:latin typeface="Verdana"/>
              <a:cs typeface="Verdan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101</TotalTime>
  <Words>2833</Words>
  <Application>Microsoft Office PowerPoint</Application>
  <PresentationFormat>Custom</PresentationFormat>
  <Paragraphs>243</Paragraphs>
  <Slides>36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Calibri</vt:lpstr>
      <vt:lpstr>Muli ExtraLight</vt:lpstr>
      <vt:lpstr>Mulish</vt:lpstr>
      <vt:lpstr>Squada One</vt:lpstr>
      <vt:lpstr>Tahoma</vt:lpstr>
      <vt:lpstr>Times New Roman</vt:lpstr>
      <vt:lpstr>Trebuchet MS</vt:lpstr>
      <vt:lpstr>Verdana</vt:lpstr>
      <vt:lpstr>Office Theme</vt:lpstr>
      <vt:lpstr>SPLUNK ADMINISTRATION  &amp; SIEM</vt:lpstr>
      <vt:lpstr>DISCUSSION POINTS</vt:lpstr>
      <vt:lpstr>PowerPoint Presentation</vt:lpstr>
      <vt:lpstr>SIEM Security Information and Event Management</vt:lpstr>
      <vt:lpstr>ROLE OF A SPLUNK ADMIN</vt:lpstr>
      <vt:lpstr>Splunk Components</vt:lpstr>
      <vt:lpstr>SPLUNK FORWARDERS Splunk Forwarder is the component which you have to use for collecting the logs.  Suppose, you want to collect logs from a remote machine, then you can accomplish that  by using Splunk’s remote forwarders which are independent of the main Splunk  instance.</vt:lpstr>
      <vt:lpstr>DATA ONBOARDING What Splunk Can Ingest?</vt:lpstr>
      <vt:lpstr>DATA ONBOARDING</vt:lpstr>
      <vt:lpstr>DATA MANIPULATION For Raw data transformations we use props.conf and transforms.conf to mask,  filter, line breaking, routing data to a certain index, deleting raw data as it is being  indexed and many more.</vt:lpstr>
      <vt:lpstr>SPLUNK CONFIGURATION FILES</vt:lpstr>
      <vt:lpstr>DEPLOYMENT SERVER</vt:lpstr>
      <vt:lpstr>Types of Splunk License</vt:lpstr>
      <vt:lpstr>APPLICATION MANAGEMNET Apps are designed to analyze and display knowledge around a specific data source or  data set in Splunk.</vt:lpstr>
      <vt:lpstr>SPLUNK USER &amp; ROLES</vt:lpstr>
      <vt:lpstr>SPLUNK SEARCH FUNDAMENTALS Understanding the Splunk Search Interface and Navigation</vt:lpstr>
      <vt:lpstr>SPLUNK SEARCH FUNDAMENTALS</vt:lpstr>
      <vt:lpstr>Logic Operator in Splunk Searches</vt:lpstr>
      <vt:lpstr>CREATING REPORTS &amp; ALERT AND  VISUALIZATIONS</vt:lpstr>
      <vt:lpstr>REPORTS Splunk reports are results saved from a search action which can show statistics and visualizations of events</vt:lpstr>
      <vt:lpstr>REPORTS</vt:lpstr>
      <vt:lpstr>REPORT WITH  VISUALIZATION</vt:lpstr>
      <vt:lpstr>ALERTS</vt:lpstr>
      <vt:lpstr>Creating a dashboard Dashboards are collections of views i.e. collection of  panels. The panels contain results form search  query in visualizations like charts, tables, and lists  etc.</vt:lpstr>
      <vt:lpstr>LOOKUPS</vt:lpstr>
      <vt:lpstr>LOOKUPS</vt:lpstr>
      <vt:lpstr>SPLUNK ENTERPRISE  SECURITY</vt:lpstr>
      <vt:lpstr>ES INTRODUCTION Splunk developed and introduced a premium Security Information and Event Management (SIEM)  solution in the year 2017, named Splunk Enterprise Security, basically a collection of different  frameworks which runs on the Splunk Enterprise Core.</vt:lpstr>
      <vt:lpstr>GETTING STARTED WITH ES</vt:lpstr>
      <vt:lpstr>GETTING STARTED WITH ES</vt:lpstr>
      <vt:lpstr>TUNING CORRELATION SEARCHES</vt:lpstr>
      <vt:lpstr>CREATING CORRELATION SEARCHES</vt:lpstr>
      <vt:lpstr>SECURITY MONITORING AND INCIDENT  INVESTIGATION Use the Security Posture dashboard to monitor enterprise security status</vt:lpstr>
      <vt:lpstr>SECURITY MONITORING AND INCIDENT  INVESTIGATION Use the Incident Review dashboard to investigate notable events</vt:lpstr>
      <vt:lpstr>SECURITY MONITORING AND  INCIDENT INVESTIGATION</vt:lpstr>
      <vt:lpstr>SECURITY MONITORING AND  INCIDENT INVESTIGATION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SPLUNK ADMINISTRATION  &amp; SIEM</dc:title>
  <dc:creator>shantanu patra</dc:creator>
  <cp:lastModifiedBy>Shantanu Patra</cp:lastModifiedBy>
  <cp:revision>10</cp:revision>
  <dcterms:created xsi:type="dcterms:W3CDTF">2021-05-21T16:32:41Z</dcterms:created>
  <dcterms:modified xsi:type="dcterms:W3CDTF">2021-05-23T04:29:07Z</dcterms:modified>
</cp:coreProperties>
</file>